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339" r:id="rId4"/>
    <p:sldId id="262" r:id="rId5"/>
    <p:sldId id="341" r:id="rId6"/>
    <p:sldId id="340" r:id="rId7"/>
    <p:sldId id="338" r:id="rId8"/>
    <p:sldId id="268" r:id="rId9"/>
    <p:sldId id="335" r:id="rId10"/>
    <p:sldId id="336" r:id="rId11"/>
    <p:sldId id="33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BITO" initials="Y" lastIdx="132" clrIdx="0">
    <p:extLst>
      <p:ext uri="{19B8F6BF-5375-455C-9EA6-DF929625EA0E}">
        <p15:presenceInfo xmlns:p15="http://schemas.microsoft.com/office/powerpoint/2012/main" userId="YOBITO" providerId="None"/>
      </p:ext>
    </p:extLst>
  </p:cmAuthor>
  <p:cmAuthor id="2" name="Hussein Ali-Ahmad" initials="HAA" lastIdx="11" clrIdx="1">
    <p:extLst>
      <p:ext uri="{19B8F6BF-5375-455C-9EA6-DF929625EA0E}">
        <p15:presenceInfo xmlns:p15="http://schemas.microsoft.com/office/powerpoint/2012/main" userId="e765d30503628408" providerId="Windows Live"/>
      </p:ext>
    </p:extLst>
  </p:cmAuthor>
  <p:cmAuthor id="3" name="RAZOV-PC" initials="RP" lastIdx="18" clrIdx="2">
    <p:extLst>
      <p:ext uri="{19B8F6BF-5375-455C-9EA6-DF929625EA0E}">
        <p15:presenceInfo xmlns:p15="http://schemas.microsoft.com/office/powerpoint/2012/main" userId="6266862174169b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0000"/>
    <a:srgbClr val="FF1515"/>
    <a:srgbClr val="AD1A29"/>
    <a:srgbClr val="EC3737"/>
    <a:srgbClr val="425F6C"/>
    <a:srgbClr val="7F7F7F"/>
    <a:srgbClr val="A50021"/>
    <a:srgbClr val="993300"/>
    <a:srgbClr val="FF505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6404" autoAdjust="0"/>
  </p:normalViewPr>
  <p:slideViewPr>
    <p:cSldViewPr snapToGrid="0">
      <p:cViewPr varScale="1">
        <p:scale>
          <a:sx n="69" d="100"/>
          <a:sy n="69" d="100"/>
        </p:scale>
        <p:origin x="7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3-15T11:31:43.294" idx="2">
    <p:pos x="2345" y="1835"/>
    <p:text>It’s a unique movement bringing together startups, investors, policymakers and community builders.
 It is also a name used by technologically innovative French businesses throughout the world.</p:text>
    <p:extLst>
      <p:ext uri="{C676402C-5697-4E1C-873F-D02D1690AC5C}">
        <p15:threadingInfo xmlns:p15="http://schemas.microsoft.com/office/powerpoint/2012/main" timeZoneBias="-120"/>
      </p:ext>
    </p:extLst>
  </p:cm>
  <p:cm authorId="3" dt="2022-03-15T11:33:30.955" idx="3">
    <p:pos x="1475" y="2222"/>
    <p:text>To make France one of the greatest places in the world to launch and grow global companies that make sense for our future.</p:text>
    <p:extLst>
      <p:ext uri="{C676402C-5697-4E1C-873F-D02D1690AC5C}">
        <p15:threadingInfo xmlns:p15="http://schemas.microsoft.com/office/powerpoint/2012/main" timeZoneBias="-120"/>
      </p:ext>
    </p:extLst>
  </p:cm>
  <p:cm authorId="3" dt="2022-03-15T11:50:27.724" idx="6">
    <p:pos x="2339" y="2575"/>
    <p:text>French Tech encompasses all start-ups, i.e. all growth companies that share a global ambition, at every stage in their development, from embryonic firms to growing start-ups with several hundred employees and their sights set on the international market. As is the case all over the world, digital technology is a major catalyst for its development.</p:text>
    <p:extLst>
      <p:ext uri="{C676402C-5697-4E1C-873F-D02D1690AC5C}">
        <p15:threadingInfo xmlns:p15="http://schemas.microsoft.com/office/powerpoint/2012/main" timeZoneBias="-120"/>
      </p:ext>
    </p:extLst>
  </p:cm>
  <p:cm authorId="3" dt="2022-03-15T11:56:33.452" idx="7">
    <p:pos x="1876" y="2915"/>
    <p:text>Part of the 63 international communities of La French Tech.</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2-03-16T14:09:50.733" idx="8">
    <p:pos x="1787" y="1237"/>
    <p:text>A use case is a written description of how visitors and users will perform tasks on your website.</p:text>
    <p:extLst>
      <p:ext uri="{C676402C-5697-4E1C-873F-D02D1690AC5C}">
        <p15:threadingInfo xmlns:p15="http://schemas.microsoft.com/office/powerpoint/2012/main" timeZoneBias="-120"/>
      </p:ext>
    </p:extLst>
  </p:cm>
  <p:cm authorId="3" dt="2022-03-16T14:10:13.887" idx="9">
    <p:pos x="2235" y="1581"/>
    <p:text>A sequence diagram is a type of interaction diagram because it describes how—and in what order—a group of objects works together.</p:text>
    <p:extLst>
      <p:ext uri="{C676402C-5697-4E1C-873F-D02D1690AC5C}">
        <p15:threadingInfo xmlns:p15="http://schemas.microsoft.com/office/powerpoint/2012/main" timeZoneBias="-120"/>
      </p:ext>
    </p:extLst>
  </p:cm>
  <p:cm authorId="3" dt="2022-03-16T14:11:29.663" idx="10">
    <p:pos x="1527" y="2111"/>
    <p:text>An http server also known as webserver is created on the first way for handle the requests from the user interface, as we can see I began from index.js who create the App server with all the require modules and packages, also initialize all the api that come as requests, then config the port for listening.</p:text>
    <p:extLst>
      <p:ext uri="{C676402C-5697-4E1C-873F-D02D1690AC5C}">
        <p15:threadingInfo xmlns:p15="http://schemas.microsoft.com/office/powerpoint/2012/main" timeZoneBias="-120"/>
      </p:ext>
    </p:extLst>
  </p:cm>
  <p:cm authorId="3" dt="2022-03-16T14:20:08.990" idx="11">
    <p:pos x="1554" y="2348"/>
    <p:text>Data management request, headers, authentication, and API management are all commonly handled by middleware.</p:text>
    <p:extLst>
      <p:ext uri="{C676402C-5697-4E1C-873F-D02D1690AC5C}">
        <p15:threadingInfo xmlns:p15="http://schemas.microsoft.com/office/powerpoint/2012/main" timeZoneBias="-120"/>
      </p:ext>
    </p:extLst>
  </p:cm>
  <p:cm authorId="3" dt="2022-03-16T14:28:00.954" idx="12">
    <p:pos x="1509" y="2775"/>
    <p:text>A schema is a class definition for how you want data to be organized as objects in your website.</p:text>
    <p:extLst>
      <p:ext uri="{C676402C-5697-4E1C-873F-D02D1690AC5C}">
        <p15:threadingInfo xmlns:p15="http://schemas.microsoft.com/office/powerpoint/2012/main" timeZoneBias="-120"/>
      </p:ext>
    </p:extLst>
  </p:cm>
  <p:cm authorId="3" dt="2022-03-16T14:42:58.659" idx="13">
    <p:pos x="1501" y="3003"/>
    <p:text>Controllers is the functions that responsible for processing the request then return  response.</p:text>
    <p:extLst>
      <p:ext uri="{C676402C-5697-4E1C-873F-D02D1690AC5C}">
        <p15:threadingInfo xmlns:p15="http://schemas.microsoft.com/office/powerpoint/2012/main" timeZoneBias="-120"/>
      </p:ext>
    </p:extLst>
  </p:cm>
  <p:cm authorId="3" dt="2022-03-16T14:44:15.343" idx="14">
    <p:pos x="1370" y="3228"/>
    <p:text>Routing refers to how an application's endpoints (URIs) respond to client requests.</p:text>
    <p:extLst>
      <p:ext uri="{C676402C-5697-4E1C-873F-D02D1690AC5C}">
        <p15:threadingInfo xmlns:p15="http://schemas.microsoft.com/office/powerpoint/2012/main" timeZoneBias="-120"/>
      </p:ext>
    </p:extLst>
  </p:cm>
  <p:cm authorId="3" dt="2022-03-16T14:53:29.204" idx="15">
    <p:pos x="1239" y="3971"/>
    <p:text>Postman is an API platform for building and using APIs. So after finishing all the coding in the backend, I used it for checking up all requests.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2-03-16T16:00:38.830" idx="18">
    <p:pos x="2610" y="1210"/>
    <p:text>- Create a nw folder for frontend and start with create the npm init for initlize the console then create the react app.
- I use my imagination.
- Create and split pages and write the sections.
- Create the components, each section is a set of components, so inside the componenets we write who the website work, and initalise the layout using the jsx and the styled components.
- Split the static data for the website in an external pages (like the hml forms, static images names, and some infrmation).
- Put the translation words and texts in eternals files for smoothly using without reloading the pages.
- Create the services page with backend like axios, fetching methods, check authentication, and some features methods
- And finally the most time in front end that is taken by the testing with backend.</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2-03-16T15:10:54.555" idx="16">
    <p:pos x="1798" y="1353"/>
    <p:text>-Validation
-Encryptin
-PArsing -data
-parsing - cooie info
-Cross-Origin Resource Sharing . It allows us to relax the security applied to an API
-Set environemnt variables
- Create the server and build the app.
- Async/await error handling support for expressjs
- Save files
- help secure Express/Connect apps with various HTTP headers. 
- Create the tokn.
- Convert the datetimezone.
- Create Scehmas
- Upload files.
- Make schedule
- Send mails.
- Transporter the mails
- Automatically restart the serer.
- Unique identifier.</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2-03-16T15:21:13.479" idx="17">
    <p:pos x="2742" y="1329"/>
    <p:text>-DOMPurify sanitize HTML and prevents XSS attacks.
- JavaScript rich text editor framework
- For Icons flags
-A simple and powerful React animation library.
- Advanced Animation Techniques. 
-react-i18next is a powerful internationalization framework for React
-js-cookie for saving cookie.
- A sldier library.
- popular icon package.
- Intersection Observer API to tell you when an element enters or leaves the viewport.
- create parallax scroll effects for banners
- A React component for playing a variety of URLs.
- React sidebar library with dropdown menus and unlimit number of nested submenus. 
- React Router is a standard library for routing in React. 
- React component for animating vertical scrolling.
- styled-components lets you write actual CSS in your JavaScript.</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0C15-E374-4815-9553-65C62ED1C6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DC6718-E6C8-4332-B646-118D81E2CB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0F7AA2-1DEE-44B9-A95F-7C826C685002}"/>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5" name="Footer Placeholder 4">
            <a:extLst>
              <a:ext uri="{FF2B5EF4-FFF2-40B4-BE49-F238E27FC236}">
                <a16:creationId xmlns:a16="http://schemas.microsoft.com/office/drawing/2014/main" id="{D4CCE54F-24C1-462E-B9E3-D812B3566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895F51-F4EF-432F-BDA4-E4DB8EEE427A}"/>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325916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DE39-CC4D-404E-9D2B-416776AF8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E8DDFC-2094-4BD1-8A74-C34C9B28E3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0AD52-DD8D-4816-831C-A05E310E6846}"/>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5" name="Footer Placeholder 4">
            <a:extLst>
              <a:ext uri="{FF2B5EF4-FFF2-40B4-BE49-F238E27FC236}">
                <a16:creationId xmlns:a16="http://schemas.microsoft.com/office/drawing/2014/main" id="{74066D0C-B7E9-45C5-8632-904B9646C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87D37-0159-48F1-8625-1D5B57AA6858}"/>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4183747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A84FF7-C510-4FF1-90E7-496A6053E7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926E32-E18A-4EE5-82FD-C623A119F9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A1A59-5D8C-4FE5-BFDC-2E75361E68FC}"/>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5" name="Footer Placeholder 4">
            <a:extLst>
              <a:ext uri="{FF2B5EF4-FFF2-40B4-BE49-F238E27FC236}">
                <a16:creationId xmlns:a16="http://schemas.microsoft.com/office/drawing/2014/main" id="{19C83268-DDA0-461C-9C6F-AB1399A5E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FE06F-EF2D-4D68-AF21-6B9D74257E5C}"/>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2350284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178D-D18A-49D2-B3A4-E97E3CF7E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FAD8D-2C92-446D-99B4-36294A8909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6772E-0F92-4078-891C-ADDE7C0ADD20}"/>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5" name="Footer Placeholder 4">
            <a:extLst>
              <a:ext uri="{FF2B5EF4-FFF2-40B4-BE49-F238E27FC236}">
                <a16:creationId xmlns:a16="http://schemas.microsoft.com/office/drawing/2014/main" id="{EFE2C09C-361A-49D6-8AB2-5FF63311D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C712B-79B3-4D2E-B964-4A64F4188848}"/>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16733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1C22-AF0D-4387-A9A2-2684359499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C3522A-35B3-4603-BD23-F8CDBEA504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A35366-B84C-4986-924D-B9B51B83436C}"/>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5" name="Footer Placeholder 4">
            <a:extLst>
              <a:ext uri="{FF2B5EF4-FFF2-40B4-BE49-F238E27FC236}">
                <a16:creationId xmlns:a16="http://schemas.microsoft.com/office/drawing/2014/main" id="{27A918F4-46DD-498C-9A31-B58C0DE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F4CC6-C758-4651-B644-96A1EC9D6B5F}"/>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2250862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7BA7-444B-4B25-8F67-9F51C820EF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94557-A879-4ACB-BBA6-276750666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B9622A-65BF-4963-AC82-AF4823F1CD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9E289B-BE30-4035-B458-9B6FF3CD2F7E}"/>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6" name="Footer Placeholder 5">
            <a:extLst>
              <a:ext uri="{FF2B5EF4-FFF2-40B4-BE49-F238E27FC236}">
                <a16:creationId xmlns:a16="http://schemas.microsoft.com/office/drawing/2014/main" id="{585639D8-860B-4977-897B-144F48B0FC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AE1EC-AEDE-443C-8A25-6CD46197CA41}"/>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55211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557B5-0AF9-4E2C-A660-F39752D903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A67A64-C0BB-4661-8CD9-FD593AEABC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1F3412-0EB5-49C2-87AD-AC9D96D3A8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446987-C1E7-44F3-ABD3-F216E0FF7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004B43-F662-4AC1-B117-630A4D9BD1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223E1D-76F4-4E66-AEF7-7CDECC227DA5}"/>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8" name="Footer Placeholder 7">
            <a:extLst>
              <a:ext uri="{FF2B5EF4-FFF2-40B4-BE49-F238E27FC236}">
                <a16:creationId xmlns:a16="http://schemas.microsoft.com/office/drawing/2014/main" id="{E3C53B71-A28F-40C5-BBA9-5336403AF5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15AC95-4031-4EF3-87C1-E2E2C0FAC81D}"/>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191136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BE5B-0716-462C-A2E3-78511D27D3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BD543-9EF8-4CAF-BA38-BE77FCE964CD}"/>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4" name="Footer Placeholder 3">
            <a:extLst>
              <a:ext uri="{FF2B5EF4-FFF2-40B4-BE49-F238E27FC236}">
                <a16:creationId xmlns:a16="http://schemas.microsoft.com/office/drawing/2014/main" id="{7A0DEA3D-0E9D-4CA5-96CD-B9B2AFE562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21F35B-B742-46F8-A42F-86BF87963BC6}"/>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2973081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BD2771-269D-41F1-879A-65309B05BBAF}"/>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3" name="Footer Placeholder 2">
            <a:extLst>
              <a:ext uri="{FF2B5EF4-FFF2-40B4-BE49-F238E27FC236}">
                <a16:creationId xmlns:a16="http://schemas.microsoft.com/office/drawing/2014/main" id="{1AD89047-6606-4923-A529-896FDD79B7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818BE6-7594-420A-A6F8-71DE21A456BE}"/>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190776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97E2-9BF5-4421-9691-8A054E0D7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C9BA38-9E16-4365-BA28-52BD6DB669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6269EE-2944-424A-8C05-C38BB8E7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29950E-C28A-4215-A582-6AD45AEC354A}"/>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6" name="Footer Placeholder 5">
            <a:extLst>
              <a:ext uri="{FF2B5EF4-FFF2-40B4-BE49-F238E27FC236}">
                <a16:creationId xmlns:a16="http://schemas.microsoft.com/office/drawing/2014/main" id="{FE086FA7-ECA6-4F2B-B6CA-5B3379F94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6779B-83DC-4F5C-B862-3804FAA510E8}"/>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295962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B3A9-AF1F-48DE-9832-AB949BDC0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5C6846-DC21-4302-8855-5041214C1C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57AE06-35AC-461B-9DC2-DA7D66BA7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5B2643-4015-4211-953C-30EA6AB0B586}"/>
              </a:ext>
            </a:extLst>
          </p:cNvPr>
          <p:cNvSpPr>
            <a:spLocks noGrp="1"/>
          </p:cNvSpPr>
          <p:nvPr>
            <p:ph type="dt" sz="half" idx="10"/>
          </p:nvPr>
        </p:nvSpPr>
        <p:spPr/>
        <p:txBody>
          <a:bodyPr/>
          <a:lstStyle/>
          <a:p>
            <a:fld id="{4EF29EB4-4B06-41C1-9760-21AE0BE43144}" type="datetimeFigureOut">
              <a:rPr lang="en-US" smtClean="0"/>
              <a:t>3/16/2022</a:t>
            </a:fld>
            <a:endParaRPr lang="en-US"/>
          </a:p>
        </p:txBody>
      </p:sp>
      <p:sp>
        <p:nvSpPr>
          <p:cNvPr id="6" name="Footer Placeholder 5">
            <a:extLst>
              <a:ext uri="{FF2B5EF4-FFF2-40B4-BE49-F238E27FC236}">
                <a16:creationId xmlns:a16="http://schemas.microsoft.com/office/drawing/2014/main" id="{A0398ABF-3019-4921-9F87-38D073065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B23034-1DA0-44A4-8CB1-1C7258DC5864}"/>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3011246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DF70CF-777A-4AEF-B317-4D3EA28356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E6CEA7-CDA4-41FD-B823-87BA6A4F5C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5C5F7D-28F3-436C-B7C1-BD344F7093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29EB4-4B06-41C1-9760-21AE0BE43144}" type="datetimeFigureOut">
              <a:rPr lang="en-US" smtClean="0"/>
              <a:t>3/16/2022</a:t>
            </a:fld>
            <a:endParaRPr lang="en-US"/>
          </a:p>
        </p:txBody>
      </p:sp>
      <p:sp>
        <p:nvSpPr>
          <p:cNvPr id="5" name="Footer Placeholder 4">
            <a:extLst>
              <a:ext uri="{FF2B5EF4-FFF2-40B4-BE49-F238E27FC236}">
                <a16:creationId xmlns:a16="http://schemas.microsoft.com/office/drawing/2014/main" id="{85A88162-3EBE-434F-BC59-A866AEDE1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BB410-195A-4B52-9D11-AED6EC9C6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1980DD-3022-4B4A-BC9C-A90CB9F67894}" type="slidenum">
              <a:rPr lang="en-US" smtClean="0"/>
              <a:t>‹#›</a:t>
            </a:fld>
            <a:endParaRPr lang="en-US"/>
          </a:p>
        </p:txBody>
      </p:sp>
    </p:spTree>
    <p:extLst>
      <p:ext uri="{BB962C8B-B14F-4D97-AF65-F5344CB8AC3E}">
        <p14:creationId xmlns:p14="http://schemas.microsoft.com/office/powerpoint/2010/main" val="4171495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omments" Target="../comments/comment2.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comments" Target="../comments/comment4.xml"/><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comments" Target="../comments/comment5.xml"/><Relationship Id="rId4" Type="http://schemas.openxmlformats.org/officeDocument/2006/relationships/image" Target="../media/image36.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3.jfi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1D7099-23BE-4DDD-BD26-6BB605AEF8DB}"/>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harpenSoften amount="-81000"/>
                    </a14:imgEffect>
                    <a14:imgEffect>
                      <a14:brightnessContrast bright="-5000"/>
                    </a14:imgEffect>
                  </a14:imgLayer>
                </a14:imgProps>
              </a:ext>
              <a:ext uri="{28A0092B-C50C-407E-A947-70E740481C1C}">
                <a14:useLocalDpi xmlns:a14="http://schemas.microsoft.com/office/drawing/2010/main" val="0"/>
              </a:ext>
            </a:extLst>
          </a:blip>
          <a:srcRect t="16419"/>
          <a:stretch/>
        </p:blipFill>
        <p:spPr>
          <a:xfrm flipH="1">
            <a:off x="-113211" y="0"/>
            <a:ext cx="12305211" cy="6884126"/>
          </a:xfrm>
          <a:prstGeom prst="rect">
            <a:avLst/>
          </a:prstGeom>
        </p:spPr>
      </p:pic>
      <p:sp>
        <p:nvSpPr>
          <p:cNvPr id="15" name="TextBox 14">
            <a:extLst>
              <a:ext uri="{FF2B5EF4-FFF2-40B4-BE49-F238E27FC236}">
                <a16:creationId xmlns:a16="http://schemas.microsoft.com/office/drawing/2014/main" id="{91266E3F-EF45-4AC8-A005-0E468340C7A7}"/>
              </a:ext>
            </a:extLst>
          </p:cNvPr>
          <p:cNvSpPr txBox="1"/>
          <p:nvPr/>
        </p:nvSpPr>
        <p:spPr>
          <a:xfrm>
            <a:off x="392148" y="2734725"/>
            <a:ext cx="5137946" cy="2352952"/>
          </a:xfrm>
          <a:prstGeom prst="rect">
            <a:avLst/>
          </a:prstGeom>
          <a:noFill/>
        </p:spPr>
        <p:txBody>
          <a:bodyPr wrap="square" rtlCol="0">
            <a:spAutoFit/>
          </a:bodyPr>
          <a:lstStyle/>
          <a:p>
            <a:pPr>
              <a:lnSpc>
                <a:spcPct val="150000"/>
              </a:lnSpc>
            </a:pPr>
            <a:r>
              <a:rPr lang="en-US" sz="2000" b="1" dirty="0">
                <a:solidFill>
                  <a:schemeClr val="bg1"/>
                </a:solidFill>
                <a:latin typeface="+mj-lt"/>
              </a:rPr>
              <a:t>There’s never been a better time to join, found or invest in a startup in France. We have built a branch website for La French Tech and is looking for talents from all over the world to join the adventure.</a:t>
            </a:r>
          </a:p>
        </p:txBody>
      </p:sp>
      <p:sp>
        <p:nvSpPr>
          <p:cNvPr id="31" name="TextBox 30">
            <a:extLst>
              <a:ext uri="{FF2B5EF4-FFF2-40B4-BE49-F238E27FC236}">
                <a16:creationId xmlns:a16="http://schemas.microsoft.com/office/drawing/2014/main" id="{E2736A09-CA3A-4AAE-A902-399F3E60ABE7}"/>
              </a:ext>
            </a:extLst>
          </p:cNvPr>
          <p:cNvSpPr txBox="1"/>
          <p:nvPr/>
        </p:nvSpPr>
        <p:spPr>
          <a:xfrm>
            <a:off x="1045093" y="1709453"/>
            <a:ext cx="2206860" cy="461665"/>
          </a:xfrm>
          <a:prstGeom prst="rect">
            <a:avLst/>
          </a:prstGeom>
          <a:noFill/>
        </p:spPr>
        <p:txBody>
          <a:bodyPr wrap="square" rtlCol="0">
            <a:spAutoFit/>
          </a:bodyPr>
          <a:lstStyle/>
          <a:p>
            <a:pPr algn="ctr"/>
            <a:r>
              <a:rPr lang="en-US" sz="2400" dirty="0">
                <a:solidFill>
                  <a:srgbClr val="FF0000"/>
                </a:solidFill>
                <a:latin typeface="+mj-lt"/>
              </a:rPr>
              <a:t>Presentation</a:t>
            </a:r>
            <a:endParaRPr lang="en-US" dirty="0">
              <a:solidFill>
                <a:srgbClr val="FF0000"/>
              </a:solidFill>
              <a:latin typeface="+mj-lt"/>
            </a:endParaRPr>
          </a:p>
        </p:txBody>
      </p:sp>
      <p:sp>
        <p:nvSpPr>
          <p:cNvPr id="32" name="TextBox 31">
            <a:extLst>
              <a:ext uri="{FF2B5EF4-FFF2-40B4-BE49-F238E27FC236}">
                <a16:creationId xmlns:a16="http://schemas.microsoft.com/office/drawing/2014/main" id="{EADD3E96-C023-4669-9D60-7A13C0FDAEC4}"/>
              </a:ext>
            </a:extLst>
          </p:cNvPr>
          <p:cNvSpPr txBox="1"/>
          <p:nvPr/>
        </p:nvSpPr>
        <p:spPr>
          <a:xfrm>
            <a:off x="392148" y="1044197"/>
            <a:ext cx="5137946" cy="646331"/>
          </a:xfrm>
          <a:prstGeom prst="rect">
            <a:avLst/>
          </a:prstGeom>
          <a:noFill/>
        </p:spPr>
        <p:txBody>
          <a:bodyPr wrap="square" rtlCol="0">
            <a:spAutoFit/>
          </a:bodyPr>
          <a:lstStyle/>
          <a:p>
            <a:pPr algn="ctr"/>
            <a:r>
              <a:rPr lang="en-US" sz="3600" b="1" dirty="0" smtClean="0">
                <a:solidFill>
                  <a:srgbClr val="425F6C"/>
                </a:solidFill>
                <a:latin typeface="+mj-lt"/>
              </a:rPr>
              <a:t>LA French Tech </a:t>
            </a:r>
            <a:r>
              <a:rPr lang="en-US" sz="3600" b="1" dirty="0" err="1" smtClean="0">
                <a:solidFill>
                  <a:srgbClr val="425F6C"/>
                </a:solidFill>
                <a:latin typeface="+mj-lt"/>
              </a:rPr>
              <a:t>Beyrouth</a:t>
            </a:r>
            <a:endParaRPr lang="en-US" sz="2800" b="1" dirty="0">
              <a:solidFill>
                <a:srgbClr val="425F6C"/>
              </a:solidFill>
              <a:latin typeface="+mj-lt"/>
            </a:endParaRPr>
          </a:p>
        </p:txBody>
      </p:sp>
    </p:spTree>
    <p:extLst>
      <p:ext uri="{BB962C8B-B14F-4D97-AF65-F5344CB8AC3E}">
        <p14:creationId xmlns:p14="http://schemas.microsoft.com/office/powerpoint/2010/main" val="2760754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47" presetClass="entr" presetSubtype="0" fill="hold" grpId="0"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900"/>
                                        <p:tgtEl>
                                          <p:spTgt spid="15"/>
                                        </p:tgtEl>
                                      </p:cBhvr>
                                    </p:animEffect>
                                    <p:anim calcmode="lin" valueType="num">
                                      <p:cBhvr>
                                        <p:cTn id="14" dur="900" fill="hold"/>
                                        <p:tgtEl>
                                          <p:spTgt spid="15"/>
                                        </p:tgtEl>
                                        <p:attrNameLst>
                                          <p:attrName>ppt_x</p:attrName>
                                        </p:attrNameLst>
                                      </p:cBhvr>
                                      <p:tavLst>
                                        <p:tav tm="0">
                                          <p:val>
                                            <p:strVal val="#ppt_x"/>
                                          </p:val>
                                        </p:tav>
                                        <p:tav tm="100000">
                                          <p:val>
                                            <p:strVal val="#ppt_x"/>
                                          </p:val>
                                        </p:tav>
                                      </p:tavLst>
                                    </p:anim>
                                    <p:anim calcmode="lin" valueType="num">
                                      <p:cBhvr>
                                        <p:cTn id="15" dur="9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1"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5764530" y="0"/>
            <a:ext cx="6427470" cy="6858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AE5570-995D-4BBF-95A8-4CE9D9B616DE}"/>
              </a:ext>
            </a:extLst>
          </p:cNvPr>
          <p:cNvSpPr txBox="1"/>
          <p:nvPr/>
        </p:nvSpPr>
        <p:spPr>
          <a:xfrm>
            <a:off x="466285" y="1550783"/>
            <a:ext cx="5298244" cy="2485552"/>
          </a:xfrm>
          <a:prstGeom prst="rect">
            <a:avLst/>
          </a:prstGeom>
          <a:noFill/>
        </p:spPr>
        <p:txBody>
          <a:bodyPr wrap="square" rtlCol="0">
            <a:spAutoFit/>
          </a:bodyPr>
          <a:lstStyle/>
          <a:p>
            <a:pPr>
              <a:lnSpc>
                <a:spcPct val="200000"/>
              </a:lnSpc>
            </a:pPr>
            <a:r>
              <a:rPr lang="en-US" sz="1600" dirty="0">
                <a:solidFill>
                  <a:schemeClr val="bg1"/>
                </a:solidFill>
                <a:uFill>
                  <a:solidFill>
                    <a:srgbClr val="000000"/>
                  </a:solidFill>
                </a:uFill>
                <a:latin typeface="+mj-lt"/>
                <a:ea typeface="Arial" panose="020B0604020202020204" pitchFamily="34" charset="0"/>
              </a:rPr>
              <a:t>Checking that the engagement levels meet our expectations:</a:t>
            </a:r>
          </a:p>
          <a:p>
            <a:pPr marL="285750" indent="-285750">
              <a:lnSpc>
                <a:spcPct val="200000"/>
              </a:lnSpc>
              <a:buFont typeface="Arial" panose="020B0604020202020204" pitchFamily="34" charset="0"/>
              <a:buChar char="•"/>
            </a:pPr>
            <a:r>
              <a:rPr lang="en-US" sz="1600" dirty="0">
                <a:solidFill>
                  <a:schemeClr val="bg1"/>
                </a:solidFill>
                <a:uFill>
                  <a:solidFill>
                    <a:srgbClr val="000000"/>
                  </a:solidFill>
                </a:uFill>
                <a:latin typeface="+mj-lt"/>
                <a:ea typeface="Arial" panose="020B0604020202020204" pitchFamily="34" charset="0"/>
              </a:rPr>
              <a:t>Engagement based on age rang and nationalities</a:t>
            </a:r>
          </a:p>
          <a:p>
            <a:pPr marL="285750" indent="-285750">
              <a:lnSpc>
                <a:spcPct val="200000"/>
              </a:lnSpc>
              <a:buFont typeface="Arial" panose="020B0604020202020204" pitchFamily="34" charset="0"/>
              <a:buChar char="•"/>
            </a:pPr>
            <a:r>
              <a:rPr lang="en-US" sz="1600" dirty="0">
                <a:solidFill>
                  <a:schemeClr val="bg1"/>
                </a:solidFill>
                <a:uFill>
                  <a:solidFill>
                    <a:srgbClr val="000000"/>
                  </a:solidFill>
                </a:uFill>
                <a:latin typeface="+mj-lt"/>
                <a:ea typeface="Arial" panose="020B0604020202020204" pitchFamily="34" charset="0"/>
              </a:rPr>
              <a:t>Adapting the type of trends to the culture of the most viewers</a:t>
            </a:r>
          </a:p>
          <a:p>
            <a:pPr marL="285750" indent="-285750">
              <a:lnSpc>
                <a:spcPct val="200000"/>
              </a:lnSpc>
              <a:buFont typeface="Arial" panose="020B0604020202020204" pitchFamily="34" charset="0"/>
              <a:buChar char="•"/>
            </a:pPr>
            <a:r>
              <a:rPr lang="en-US" sz="1600" dirty="0">
                <a:solidFill>
                  <a:schemeClr val="bg1"/>
                </a:solidFill>
                <a:uFill>
                  <a:solidFill>
                    <a:srgbClr val="000000"/>
                  </a:solidFill>
                </a:uFill>
                <a:latin typeface="+mj-lt"/>
                <a:ea typeface="Arial" panose="020B0604020202020204" pitchFamily="34" charset="0"/>
              </a:rPr>
              <a:t>Improving the gaps between the types of viewers (Gender)</a:t>
            </a:r>
          </a:p>
        </p:txBody>
      </p:sp>
      <p:pic>
        <p:nvPicPr>
          <p:cNvPr id="16" name="Picture 15">
            <a:extLst>
              <a:ext uri="{FF2B5EF4-FFF2-40B4-BE49-F238E27FC236}">
                <a16:creationId xmlns:a16="http://schemas.microsoft.com/office/drawing/2014/main" id="{2A3A16AD-B560-4E57-A86D-6FE22C890B7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6823" t="51" r="1382" b="-51"/>
          <a:stretch/>
        </p:blipFill>
        <p:spPr>
          <a:xfrm>
            <a:off x="6262687" y="1753880"/>
            <a:ext cx="5431155" cy="3621877"/>
          </a:xfrm>
          <a:prstGeom prst="roundRect">
            <a:avLst>
              <a:gd name="adj" fmla="val 8594"/>
            </a:avLst>
          </a:prstGeom>
          <a:solidFill>
            <a:srgbClr val="FFFFFF">
              <a:shade val="85000"/>
            </a:srgbClr>
          </a:solidFill>
          <a:ln>
            <a:noFill/>
          </a:ln>
          <a:effectLst/>
        </p:spPr>
      </p:pic>
      <p:sp>
        <p:nvSpPr>
          <p:cNvPr id="20" name="TextBox 19">
            <a:extLst>
              <a:ext uri="{FF2B5EF4-FFF2-40B4-BE49-F238E27FC236}">
                <a16:creationId xmlns:a16="http://schemas.microsoft.com/office/drawing/2014/main" id="{D3B18D04-9DEB-4592-A049-163FA2F977C4}"/>
              </a:ext>
            </a:extLst>
          </p:cNvPr>
          <p:cNvSpPr txBox="1"/>
          <p:nvPr/>
        </p:nvSpPr>
        <p:spPr>
          <a:xfrm>
            <a:off x="6555104" y="5297634"/>
            <a:ext cx="4846320" cy="568745"/>
          </a:xfrm>
          <a:prstGeom prst="rect">
            <a:avLst/>
          </a:prstGeom>
          <a:noFill/>
        </p:spPr>
        <p:txBody>
          <a:bodyPr wrap="square" rtlCol="0">
            <a:spAutoFit/>
          </a:bodyPr>
          <a:lstStyle/>
          <a:p>
            <a:pPr algn="ctr">
              <a:lnSpc>
                <a:spcPct val="200000"/>
              </a:lnSpc>
            </a:pPr>
            <a:r>
              <a:rPr lang="en-US" dirty="0">
                <a:uFill>
                  <a:solidFill>
                    <a:srgbClr val="000000"/>
                  </a:solidFill>
                </a:uFill>
                <a:latin typeface="+mj-lt"/>
                <a:ea typeface="Arial" panose="020B0604020202020204" pitchFamily="34" charset="0"/>
              </a:rPr>
              <a:t>Each platform has a </a:t>
            </a:r>
            <a:r>
              <a:rPr lang="en-US" b="1" dirty="0">
                <a:uFill>
                  <a:solidFill>
                    <a:srgbClr val="000000"/>
                  </a:solidFill>
                </a:uFill>
                <a:latin typeface="+mj-lt"/>
                <a:ea typeface="Arial" panose="020B0604020202020204" pitchFamily="34" charset="0"/>
              </a:rPr>
              <a:t>Data</a:t>
            </a:r>
            <a:r>
              <a:rPr lang="en-US" dirty="0">
                <a:uFill>
                  <a:solidFill>
                    <a:srgbClr val="000000"/>
                  </a:solidFill>
                </a:uFill>
                <a:latin typeface="+mj-lt"/>
                <a:ea typeface="Arial" panose="020B0604020202020204" pitchFamily="34" charset="0"/>
              </a:rPr>
              <a:t> </a:t>
            </a:r>
            <a:r>
              <a:rPr lang="en-US" b="1" dirty="0">
                <a:uFill>
                  <a:solidFill>
                    <a:srgbClr val="000000"/>
                  </a:solidFill>
                </a:uFill>
                <a:latin typeface="+mj-lt"/>
                <a:ea typeface="Arial" panose="020B0604020202020204" pitchFamily="34" charset="0"/>
              </a:rPr>
              <a:t>Analytics</a:t>
            </a:r>
            <a:endParaRPr lang="en-US" b="1" dirty="0">
              <a:ln w="3175">
                <a:solidFill>
                  <a:schemeClr val="tx1"/>
                </a:solidFill>
              </a:ln>
              <a:uFill>
                <a:solidFill>
                  <a:srgbClr val="000000"/>
                </a:solidFill>
              </a:uFill>
              <a:latin typeface="+mj-lt"/>
              <a:ea typeface="Arial" panose="020B0604020202020204" pitchFamily="34" charset="0"/>
            </a:endParaRPr>
          </a:p>
        </p:txBody>
      </p:sp>
      <p:sp>
        <p:nvSpPr>
          <p:cNvPr id="9" name="TextBox 8">
            <a:extLst>
              <a:ext uri="{FF2B5EF4-FFF2-40B4-BE49-F238E27FC236}">
                <a16:creationId xmlns:a16="http://schemas.microsoft.com/office/drawing/2014/main" id="{12BF0C96-0134-447A-B028-13031FAD48F3}"/>
              </a:ext>
            </a:extLst>
          </p:cNvPr>
          <p:cNvSpPr txBox="1"/>
          <p:nvPr/>
        </p:nvSpPr>
        <p:spPr>
          <a:xfrm>
            <a:off x="466285" y="641055"/>
            <a:ext cx="4126523" cy="584775"/>
          </a:xfrm>
          <a:prstGeom prst="rect">
            <a:avLst/>
          </a:prstGeom>
          <a:noFill/>
        </p:spPr>
        <p:txBody>
          <a:bodyPr wrap="square" rtlCol="0">
            <a:spAutoFit/>
          </a:bodyPr>
          <a:lstStyle/>
          <a:p>
            <a:r>
              <a:rPr lang="en-US" sz="3200" b="1" spc="300" dirty="0">
                <a:solidFill>
                  <a:schemeClr val="bg1"/>
                </a:solidFill>
                <a:latin typeface="+mj-lt"/>
                <a:ea typeface="Microsoft YaHei Light" panose="020B0502040204020203" pitchFamily="34" charset="-122"/>
              </a:rPr>
              <a:t>Data Analytics</a:t>
            </a:r>
            <a:endParaRPr lang="en-US" sz="2400" b="1" spc="300" dirty="0">
              <a:solidFill>
                <a:schemeClr val="bg1"/>
              </a:solidFill>
              <a:latin typeface="+mj-lt"/>
              <a:ea typeface="Microsoft YaHei Light" panose="020B0502040204020203" pitchFamily="34" charset="-122"/>
            </a:endParaRPr>
          </a:p>
        </p:txBody>
      </p:sp>
      <p:cxnSp>
        <p:nvCxnSpPr>
          <p:cNvPr id="10" name="Straight Connector 9">
            <a:extLst>
              <a:ext uri="{FF2B5EF4-FFF2-40B4-BE49-F238E27FC236}">
                <a16:creationId xmlns:a16="http://schemas.microsoft.com/office/drawing/2014/main" id="{15741F1A-53E8-456E-AB24-75B2F30D779E}"/>
              </a:ext>
            </a:extLst>
          </p:cNvPr>
          <p:cNvCxnSpPr>
            <a:cxnSpLocks/>
          </p:cNvCxnSpPr>
          <p:nvPr/>
        </p:nvCxnSpPr>
        <p:spPr>
          <a:xfrm>
            <a:off x="1134846" y="1388306"/>
            <a:ext cx="219304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B6760A0-C938-4749-BF3D-2C3493A4E637}"/>
              </a:ext>
            </a:extLst>
          </p:cNvPr>
          <p:cNvSpPr txBox="1"/>
          <p:nvPr/>
        </p:nvSpPr>
        <p:spPr>
          <a:xfrm>
            <a:off x="466285" y="4379202"/>
            <a:ext cx="5253111" cy="1993110"/>
          </a:xfrm>
          <a:prstGeom prst="rect">
            <a:avLst/>
          </a:prstGeom>
          <a:noFill/>
        </p:spPr>
        <p:txBody>
          <a:bodyPr wrap="square" rtlCol="0">
            <a:spAutoFit/>
          </a:bodyPr>
          <a:lstStyle/>
          <a:p>
            <a:pPr>
              <a:lnSpc>
                <a:spcPct val="200000"/>
              </a:lnSpc>
            </a:pPr>
            <a:r>
              <a:rPr lang="en-US" sz="1600" dirty="0">
                <a:solidFill>
                  <a:schemeClr val="bg1"/>
                </a:solidFill>
                <a:uFill>
                  <a:solidFill>
                    <a:srgbClr val="000000"/>
                  </a:solidFill>
                </a:uFill>
                <a:latin typeface="+mj-lt"/>
                <a:ea typeface="Arial" panose="020B0604020202020204" pitchFamily="34" charset="0"/>
              </a:rPr>
              <a:t>Monthly meeting with HOVI to obtain the analytics concerning the advertisement campaign. </a:t>
            </a:r>
          </a:p>
          <a:p>
            <a:pPr marL="285750" indent="-285750">
              <a:lnSpc>
                <a:spcPct val="200000"/>
              </a:lnSpc>
              <a:buFont typeface="Arial" panose="020B0604020202020204" pitchFamily="34" charset="0"/>
              <a:buChar char="•"/>
            </a:pPr>
            <a:r>
              <a:rPr lang="en-US" sz="1600" dirty="0">
                <a:ln w="3175">
                  <a:noFill/>
                </a:ln>
                <a:solidFill>
                  <a:schemeClr val="bg1"/>
                </a:solidFill>
                <a:uFill>
                  <a:solidFill>
                    <a:srgbClr val="000000"/>
                  </a:solidFill>
                </a:uFill>
                <a:latin typeface="+mj-lt"/>
                <a:ea typeface="Arial" panose="020B0604020202020204" pitchFamily="34" charset="0"/>
              </a:rPr>
              <a:t>Exact numbers of leading potential customers on website  </a:t>
            </a:r>
          </a:p>
          <a:p>
            <a:pPr marL="285750" indent="-285750">
              <a:lnSpc>
                <a:spcPct val="200000"/>
              </a:lnSpc>
              <a:buFont typeface="Arial" panose="020B0604020202020204" pitchFamily="34" charset="0"/>
              <a:buChar char="•"/>
            </a:pPr>
            <a:r>
              <a:rPr lang="en-US" sz="1600" dirty="0">
                <a:ln w="3175">
                  <a:noFill/>
                </a:ln>
                <a:solidFill>
                  <a:schemeClr val="bg1"/>
                </a:solidFill>
                <a:uFill>
                  <a:solidFill>
                    <a:srgbClr val="000000"/>
                  </a:solidFill>
                </a:uFill>
                <a:latin typeface="+mj-lt"/>
                <a:ea typeface="Arial" panose="020B0604020202020204" pitchFamily="34" charset="0"/>
              </a:rPr>
              <a:t>Engagement levels based on social media profiles clicks</a:t>
            </a:r>
            <a:endParaRPr lang="en-US" sz="1600" dirty="0">
              <a:ln w="3175">
                <a:noFill/>
              </a:ln>
              <a:noFill/>
              <a:uFill>
                <a:solidFill>
                  <a:srgbClr val="000000"/>
                </a:solidFill>
              </a:uFill>
              <a:latin typeface="+mj-lt"/>
              <a:ea typeface="Arial" panose="020B0604020202020204" pitchFamily="34" charset="0"/>
            </a:endParaRPr>
          </a:p>
        </p:txBody>
      </p:sp>
      <p:cxnSp>
        <p:nvCxnSpPr>
          <p:cNvPr id="11" name="Straight Connector 10">
            <a:extLst>
              <a:ext uri="{FF2B5EF4-FFF2-40B4-BE49-F238E27FC236}">
                <a16:creationId xmlns:a16="http://schemas.microsoft.com/office/drawing/2014/main" id="{1A10C619-1795-466A-A11E-7119F9E28AB0}"/>
              </a:ext>
            </a:extLst>
          </p:cNvPr>
          <p:cNvCxnSpPr>
            <a:cxnSpLocks/>
          </p:cNvCxnSpPr>
          <p:nvPr/>
        </p:nvCxnSpPr>
        <p:spPr>
          <a:xfrm>
            <a:off x="1701312" y="4265475"/>
            <a:ext cx="2536581" cy="0"/>
          </a:xfrm>
          <a:prstGeom prst="line">
            <a:avLst/>
          </a:prstGeom>
          <a:ln w="19050">
            <a:solidFill>
              <a:schemeClr val="bg1">
                <a:alpha val="9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55496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2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CA8EAE-FB38-4BB4-A334-11F77369B0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30"/>
            <a:ext cx="12192000" cy="6858000"/>
          </a:xfrm>
          <a:prstGeom prst="rect">
            <a:avLst/>
          </a:prstGeom>
        </p:spPr>
      </p:pic>
      <p:sp>
        <p:nvSpPr>
          <p:cNvPr id="32" name="Rectangle 6">
            <a:extLst>
              <a:ext uri="{FF2B5EF4-FFF2-40B4-BE49-F238E27FC236}">
                <a16:creationId xmlns:a16="http://schemas.microsoft.com/office/drawing/2014/main" id="{0DB0D468-5481-42FF-A3ED-B3789815731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C66E2C7D-95A1-4F3B-8DC8-7C504CBB7DA0}"/>
              </a:ext>
            </a:extLst>
          </p:cNvPr>
          <p:cNvSpPr txBox="1"/>
          <p:nvPr/>
        </p:nvSpPr>
        <p:spPr>
          <a:xfrm>
            <a:off x="3358925" y="2832856"/>
            <a:ext cx="6705600" cy="1446550"/>
          </a:xfrm>
          <a:prstGeom prst="rect">
            <a:avLst/>
          </a:prstGeom>
          <a:noFill/>
        </p:spPr>
        <p:txBody>
          <a:bodyPr wrap="square" rtlCol="0">
            <a:spAutoFit/>
          </a:bodyPr>
          <a:lstStyle/>
          <a:p>
            <a:r>
              <a:rPr lang="en-US" sz="8800" b="1" dirty="0">
                <a:solidFill>
                  <a:schemeClr val="accent1">
                    <a:lumMod val="20000"/>
                    <a:lumOff val="80000"/>
                  </a:schemeClr>
                </a:solidFill>
                <a:effectLst>
                  <a:outerShdw blurRad="38100" dist="38100" dir="2700000" algn="tl">
                    <a:srgbClr val="000000">
                      <a:alpha val="43137"/>
                    </a:srgbClr>
                  </a:outerShdw>
                </a:effectLst>
                <a:latin typeface="+mj-lt"/>
              </a:rPr>
              <a:t>T h a n k  Y o u</a:t>
            </a:r>
          </a:p>
        </p:txBody>
      </p:sp>
      <p:sp>
        <p:nvSpPr>
          <p:cNvPr id="16" name="TextBox 15">
            <a:extLst>
              <a:ext uri="{FF2B5EF4-FFF2-40B4-BE49-F238E27FC236}">
                <a16:creationId xmlns:a16="http://schemas.microsoft.com/office/drawing/2014/main" id="{3F4FB316-9721-4EF7-B2EA-872EAB19500B}"/>
              </a:ext>
            </a:extLst>
          </p:cNvPr>
          <p:cNvSpPr txBox="1"/>
          <p:nvPr/>
        </p:nvSpPr>
        <p:spPr>
          <a:xfrm>
            <a:off x="3491854" y="3943884"/>
            <a:ext cx="7132865" cy="569387"/>
          </a:xfrm>
          <a:prstGeom prst="rect">
            <a:avLst/>
          </a:prstGeom>
          <a:noFill/>
        </p:spPr>
        <p:txBody>
          <a:bodyPr wrap="square" rtlCol="0">
            <a:spAutoFit/>
          </a:bodyPr>
          <a:lstStyle/>
          <a:p>
            <a:r>
              <a:rPr lang="en-US" sz="3100" spc="600" dirty="0">
                <a:solidFill>
                  <a:srgbClr val="C00000"/>
                </a:solidFill>
                <a:effectLst>
                  <a:outerShdw blurRad="38100" dist="38100" dir="2700000" algn="tl">
                    <a:srgbClr val="000000">
                      <a:alpha val="43137"/>
                    </a:srgbClr>
                  </a:outerShdw>
                </a:effectLst>
                <a:latin typeface="+mj-lt"/>
              </a:rPr>
              <a:t>FOR  YOUR  ATTENTION</a:t>
            </a:r>
          </a:p>
        </p:txBody>
      </p:sp>
      <p:sp>
        <p:nvSpPr>
          <p:cNvPr id="3" name="Rectangle 2">
            <a:extLst>
              <a:ext uri="{FF2B5EF4-FFF2-40B4-BE49-F238E27FC236}">
                <a16:creationId xmlns:a16="http://schemas.microsoft.com/office/drawing/2014/main" id="{4C9BC3CD-47F4-4011-8362-E1751995222A}"/>
              </a:ext>
            </a:extLst>
          </p:cNvPr>
          <p:cNvSpPr/>
          <p:nvPr/>
        </p:nvSpPr>
        <p:spPr>
          <a:xfrm>
            <a:off x="3092225" y="3182183"/>
            <a:ext cx="266700" cy="1194555"/>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685318"/>
      </p:ext>
    </p:extLst>
  </p:cSld>
  <p:clrMapOvr>
    <a:masterClrMapping/>
  </p:clrMapOvr>
  <mc:AlternateContent xmlns:mc="http://schemas.openxmlformats.org/markup-compatibility/2006" xmlns:p14="http://schemas.microsoft.com/office/powerpoint/2010/main">
    <mc:Choice Requires="p14">
      <p:transition spd="slow" p14:dur="2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2" presetClass="entr" presetSubtype="1" fill="hold" grpId="0" nodeType="withEffect">
                                  <p:stCondLst>
                                    <p:cond delay="6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1750"/>
                                        <p:tgtEl>
                                          <p:spTgt spid="3"/>
                                        </p:tgtEl>
                                      </p:cBhvr>
                                    </p:animEffect>
                                  </p:childTnLst>
                                </p:cTn>
                              </p:par>
                              <p:par>
                                <p:cTn id="11" presetID="22" presetClass="entr" presetSubtype="8" fill="hold" grpId="0" nodeType="withEffect">
                                  <p:stCondLst>
                                    <p:cond delay="19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18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367D1C-B803-41DD-85DA-85DBBD6356E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 contrast="-1000"/>
                    </a14:imgEffect>
                  </a14:imgLayer>
                </a14:imgProps>
              </a:ext>
              <a:ext uri="{28A0092B-C50C-407E-A947-70E740481C1C}">
                <a14:useLocalDpi xmlns:a14="http://schemas.microsoft.com/office/drawing/2010/main" val="0"/>
              </a:ext>
            </a:extLst>
          </a:blip>
          <a:srcRect t="7834" b="7834"/>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66533703-70DB-4309-9409-F89F4BFD4520}"/>
              </a:ext>
            </a:extLst>
          </p:cNvPr>
          <p:cNvCxnSpPr>
            <a:cxnSpLocks/>
            <a:stCxn id="18" idx="3"/>
            <a:endCxn id="21" idx="7"/>
          </p:cNvCxnSpPr>
          <p:nvPr/>
        </p:nvCxnSpPr>
        <p:spPr>
          <a:xfrm flipH="1">
            <a:off x="1977495" y="3840619"/>
            <a:ext cx="1141791" cy="69208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9FA9B56-1C02-4025-9E71-FE38DB4A55B5}"/>
              </a:ext>
            </a:extLst>
          </p:cNvPr>
          <p:cNvCxnSpPr>
            <a:cxnSpLocks/>
            <a:stCxn id="18" idx="5"/>
            <a:endCxn id="10" idx="2"/>
          </p:cNvCxnSpPr>
          <p:nvPr/>
        </p:nvCxnSpPr>
        <p:spPr>
          <a:xfrm>
            <a:off x="5007293" y="3840619"/>
            <a:ext cx="1395088" cy="9886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018145-5DE4-4BB7-95A8-891D17D59806}"/>
              </a:ext>
            </a:extLst>
          </p:cNvPr>
          <p:cNvCxnSpPr>
            <a:cxnSpLocks/>
            <a:stCxn id="11" idx="3"/>
            <a:endCxn id="10" idx="6"/>
          </p:cNvCxnSpPr>
          <p:nvPr/>
        </p:nvCxnSpPr>
        <p:spPr>
          <a:xfrm flipH="1">
            <a:off x="8749195" y="3451953"/>
            <a:ext cx="1162223" cy="13772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A73677B-325B-4115-9785-D1725A2E7232}"/>
              </a:ext>
            </a:extLst>
          </p:cNvPr>
          <p:cNvSpPr/>
          <p:nvPr/>
        </p:nvSpPr>
        <p:spPr>
          <a:xfrm>
            <a:off x="9652636" y="1943659"/>
            <a:ext cx="1767076" cy="1767076"/>
          </a:xfrm>
          <a:prstGeom prst="ellipse">
            <a:avLst/>
          </a:prstGeom>
          <a:solidFill>
            <a:srgbClr val="6C0000">
              <a:alpha val="49804"/>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CB77B9D-784D-4C99-A89C-552129D14319}"/>
              </a:ext>
            </a:extLst>
          </p:cNvPr>
          <p:cNvSpPr/>
          <p:nvPr/>
        </p:nvSpPr>
        <p:spPr>
          <a:xfrm>
            <a:off x="6402381" y="3655812"/>
            <a:ext cx="2346814" cy="2346814"/>
          </a:xfrm>
          <a:prstGeom prst="ellipse">
            <a:avLst/>
          </a:prstGeom>
          <a:solidFill>
            <a:srgbClr val="FF1515">
              <a:alpha val="49804"/>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
            <a:extLst>
              <a:ext uri="{FF2B5EF4-FFF2-40B4-BE49-F238E27FC236}">
                <a16:creationId xmlns:a16="http://schemas.microsoft.com/office/drawing/2014/main" id="{0DB0D468-5481-42FF-A3ED-B3789815731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4" name="TextBox 33">
            <a:extLst>
              <a:ext uri="{FF2B5EF4-FFF2-40B4-BE49-F238E27FC236}">
                <a16:creationId xmlns:a16="http://schemas.microsoft.com/office/drawing/2014/main" id="{40C30111-5444-458A-8989-11A28714ADC5}"/>
              </a:ext>
            </a:extLst>
          </p:cNvPr>
          <p:cNvSpPr txBox="1"/>
          <p:nvPr/>
        </p:nvSpPr>
        <p:spPr>
          <a:xfrm>
            <a:off x="6505500" y="6107889"/>
            <a:ext cx="2140575" cy="461665"/>
          </a:xfrm>
          <a:prstGeom prst="rect">
            <a:avLst/>
          </a:prstGeom>
          <a:noFill/>
        </p:spPr>
        <p:txBody>
          <a:bodyPr wrap="square" rtlCol="0">
            <a:spAutoFit/>
          </a:bodyPr>
          <a:lstStyle/>
          <a:p>
            <a:pPr algn="ctr"/>
            <a:r>
              <a:rPr lang="en-US" sz="2400" b="1" dirty="0">
                <a:solidFill>
                  <a:schemeClr val="bg1"/>
                </a:solidFill>
                <a:latin typeface="+mj-lt"/>
                <a:ea typeface="Microsoft YaHei Light" panose="020B0502040204020203" pitchFamily="34" charset="-122"/>
              </a:rPr>
              <a:t>C</a:t>
            </a:r>
            <a:r>
              <a:rPr lang="en-US" sz="2400" b="1" dirty="0" smtClean="0">
                <a:solidFill>
                  <a:schemeClr val="bg1"/>
                </a:solidFill>
                <a:latin typeface="+mj-lt"/>
                <a:ea typeface="Microsoft YaHei Light" panose="020B0502040204020203" pitchFamily="34" charset="-122"/>
              </a:rPr>
              <a:t>hallenges</a:t>
            </a:r>
            <a:endParaRPr lang="en-US" b="1" dirty="0">
              <a:solidFill>
                <a:schemeClr val="bg1"/>
              </a:solidFill>
              <a:latin typeface="+mj-lt"/>
              <a:ea typeface="Microsoft YaHei Light" panose="020B0502040204020203" pitchFamily="34" charset="-122"/>
            </a:endParaRPr>
          </a:p>
        </p:txBody>
      </p:sp>
      <p:sp>
        <p:nvSpPr>
          <p:cNvPr id="35" name="TextBox 34">
            <a:extLst>
              <a:ext uri="{FF2B5EF4-FFF2-40B4-BE49-F238E27FC236}">
                <a16:creationId xmlns:a16="http://schemas.microsoft.com/office/drawing/2014/main" id="{A51719C3-3045-4C1F-A997-1C1046BE58F0}"/>
              </a:ext>
            </a:extLst>
          </p:cNvPr>
          <p:cNvSpPr txBox="1"/>
          <p:nvPr/>
        </p:nvSpPr>
        <p:spPr>
          <a:xfrm>
            <a:off x="275121" y="5731202"/>
            <a:ext cx="2495550" cy="400110"/>
          </a:xfrm>
          <a:prstGeom prst="rect">
            <a:avLst/>
          </a:prstGeom>
          <a:noFill/>
        </p:spPr>
        <p:txBody>
          <a:bodyPr wrap="square" rtlCol="0">
            <a:spAutoFit/>
          </a:bodyPr>
          <a:lstStyle/>
          <a:p>
            <a:pPr algn="ctr"/>
            <a:r>
              <a:rPr lang="en-US" sz="2000" b="1" dirty="0" smtClean="0">
                <a:solidFill>
                  <a:schemeClr val="bg1"/>
                </a:solidFill>
                <a:latin typeface="+mj-lt"/>
                <a:ea typeface="Microsoft YaHei Light" panose="020B0502040204020203" pitchFamily="34" charset="-122"/>
              </a:rPr>
              <a:t>About French Tech</a:t>
            </a:r>
            <a:endParaRPr lang="en-US" sz="2000" b="1" dirty="0">
              <a:solidFill>
                <a:schemeClr val="bg1"/>
              </a:solidFill>
              <a:latin typeface="+mj-lt"/>
              <a:ea typeface="Microsoft YaHei Light" panose="020B0502040204020203" pitchFamily="34" charset="-122"/>
            </a:endParaRPr>
          </a:p>
        </p:txBody>
      </p:sp>
      <p:sp>
        <p:nvSpPr>
          <p:cNvPr id="18" name="Oval 17">
            <a:extLst>
              <a:ext uri="{FF2B5EF4-FFF2-40B4-BE49-F238E27FC236}">
                <a16:creationId xmlns:a16="http://schemas.microsoft.com/office/drawing/2014/main" id="{5228048B-CF57-4ECB-A044-2BBCF5B6E60B}"/>
              </a:ext>
            </a:extLst>
          </p:cNvPr>
          <p:cNvSpPr/>
          <p:nvPr/>
        </p:nvSpPr>
        <p:spPr>
          <a:xfrm>
            <a:off x="2728267" y="1561593"/>
            <a:ext cx="2670045" cy="2670045"/>
          </a:xfrm>
          <a:prstGeom prst="ellipse">
            <a:avLst/>
          </a:prstGeom>
          <a:solidFill>
            <a:srgbClr val="EC3737">
              <a:alpha val="49804"/>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3737"/>
              </a:solidFill>
            </a:endParaRPr>
          </a:p>
        </p:txBody>
      </p:sp>
      <p:sp>
        <p:nvSpPr>
          <p:cNvPr id="21" name="Oval 20">
            <a:extLst>
              <a:ext uri="{FF2B5EF4-FFF2-40B4-BE49-F238E27FC236}">
                <a16:creationId xmlns:a16="http://schemas.microsoft.com/office/drawing/2014/main" id="{8F3BB5C2-C0EC-481C-BD51-C5D7DF2872C3}"/>
              </a:ext>
            </a:extLst>
          </p:cNvPr>
          <p:cNvSpPr/>
          <p:nvPr/>
        </p:nvSpPr>
        <p:spPr>
          <a:xfrm>
            <a:off x="879997" y="4344399"/>
            <a:ext cx="1285799" cy="1285799"/>
          </a:xfrm>
          <a:prstGeom prst="ellipse">
            <a:avLst/>
          </a:prstGeom>
          <a:solidFill>
            <a:srgbClr val="AD1A29">
              <a:alpha val="49804"/>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D1A29"/>
              </a:solidFill>
            </a:endParaRPr>
          </a:p>
        </p:txBody>
      </p:sp>
      <p:pic>
        <p:nvPicPr>
          <p:cNvPr id="27" name="Picture 26">
            <a:extLst>
              <a:ext uri="{FF2B5EF4-FFF2-40B4-BE49-F238E27FC236}">
                <a16:creationId xmlns:a16="http://schemas.microsoft.com/office/drawing/2014/main" id="{EB3AC013-AB39-40EE-B79E-C2E21E248F4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92480" y="4106635"/>
            <a:ext cx="1309722" cy="1309722"/>
          </a:xfrm>
          <a:prstGeom prst="rect">
            <a:avLst/>
          </a:prstGeom>
        </p:spPr>
      </p:pic>
      <p:pic>
        <p:nvPicPr>
          <p:cNvPr id="38" name="Picture 37">
            <a:extLst>
              <a:ext uri="{FF2B5EF4-FFF2-40B4-BE49-F238E27FC236}">
                <a16:creationId xmlns:a16="http://schemas.microsoft.com/office/drawing/2014/main" id="{65DB6F5C-49DA-4259-A21E-01B29AF44D3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140248" y="2394289"/>
            <a:ext cx="848147" cy="848147"/>
          </a:xfrm>
          <a:prstGeom prst="rect">
            <a:avLst/>
          </a:prstGeom>
        </p:spPr>
      </p:pic>
      <p:sp>
        <p:nvSpPr>
          <p:cNvPr id="19" name="TextBox 18">
            <a:extLst>
              <a:ext uri="{FF2B5EF4-FFF2-40B4-BE49-F238E27FC236}">
                <a16:creationId xmlns:a16="http://schemas.microsoft.com/office/drawing/2014/main" id="{C86DF1CD-DA98-4D70-AE8C-5106C4C50A03}"/>
              </a:ext>
            </a:extLst>
          </p:cNvPr>
          <p:cNvSpPr txBox="1"/>
          <p:nvPr/>
        </p:nvSpPr>
        <p:spPr>
          <a:xfrm>
            <a:off x="2815514" y="4413638"/>
            <a:ext cx="2495550" cy="400110"/>
          </a:xfrm>
          <a:prstGeom prst="rect">
            <a:avLst/>
          </a:prstGeom>
          <a:noFill/>
        </p:spPr>
        <p:txBody>
          <a:bodyPr wrap="square" rtlCol="0">
            <a:spAutoFit/>
          </a:bodyPr>
          <a:lstStyle/>
          <a:p>
            <a:pPr algn="ctr"/>
            <a:r>
              <a:rPr lang="en-US" sz="2000" b="1" dirty="0">
                <a:solidFill>
                  <a:schemeClr val="bg1"/>
                </a:solidFill>
                <a:latin typeface="+mj-lt"/>
                <a:ea typeface="Microsoft YaHei Light" panose="020B0502040204020203" pitchFamily="34" charset="-122"/>
              </a:rPr>
              <a:t>Processes</a:t>
            </a:r>
            <a:endParaRPr lang="en-US" sz="1600" b="1" dirty="0">
              <a:solidFill>
                <a:schemeClr val="bg1"/>
              </a:solidFill>
              <a:latin typeface="+mj-lt"/>
              <a:ea typeface="Microsoft YaHei Light" panose="020B0502040204020203" pitchFamily="34" charset="-122"/>
            </a:endParaRPr>
          </a:p>
        </p:txBody>
      </p:sp>
      <p:sp>
        <p:nvSpPr>
          <p:cNvPr id="22" name="TextBox 21">
            <a:extLst>
              <a:ext uri="{FF2B5EF4-FFF2-40B4-BE49-F238E27FC236}">
                <a16:creationId xmlns:a16="http://schemas.microsoft.com/office/drawing/2014/main" id="{BE655182-0281-4D18-BFB1-C3F3A13625E5}"/>
              </a:ext>
            </a:extLst>
          </p:cNvPr>
          <p:cNvSpPr txBox="1"/>
          <p:nvPr/>
        </p:nvSpPr>
        <p:spPr>
          <a:xfrm>
            <a:off x="9605737" y="3835773"/>
            <a:ext cx="1882144" cy="400110"/>
          </a:xfrm>
          <a:prstGeom prst="rect">
            <a:avLst/>
          </a:prstGeom>
          <a:noFill/>
        </p:spPr>
        <p:txBody>
          <a:bodyPr wrap="square" rtlCol="0">
            <a:spAutoFit/>
          </a:bodyPr>
          <a:lstStyle/>
          <a:p>
            <a:pPr algn="ctr"/>
            <a:r>
              <a:rPr lang="en-US" sz="2000" b="1" dirty="0" smtClean="0">
                <a:solidFill>
                  <a:schemeClr val="bg1"/>
                </a:solidFill>
                <a:latin typeface="+mj-lt"/>
                <a:ea typeface="Microsoft YaHei Light" panose="020B0502040204020203" pitchFamily="34" charset="-122"/>
              </a:rPr>
              <a:t>Demo</a:t>
            </a:r>
            <a:endParaRPr lang="en-US" sz="1600" b="1" dirty="0">
              <a:solidFill>
                <a:schemeClr val="bg1"/>
              </a:solidFill>
              <a:latin typeface="+mj-lt"/>
              <a:ea typeface="Microsoft YaHei Light" panose="020B0502040204020203" pitchFamily="34" charset="-122"/>
            </a:endParaRPr>
          </a:p>
        </p:txBody>
      </p:sp>
      <p:pic>
        <p:nvPicPr>
          <p:cNvPr id="28" name="Picture 27">
            <a:extLst>
              <a:ext uri="{FF2B5EF4-FFF2-40B4-BE49-F238E27FC236}">
                <a16:creationId xmlns:a16="http://schemas.microsoft.com/office/drawing/2014/main" id="{9635D8A5-7512-4807-9668-33EC33D080E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452804" y="2407920"/>
            <a:ext cx="1220969" cy="1220969"/>
          </a:xfrm>
          <a:prstGeom prst="rect">
            <a:avLst/>
          </a:prstGeom>
        </p:spPr>
      </p:pic>
      <p:pic>
        <p:nvPicPr>
          <p:cNvPr id="2" name="Picture 1">
            <a:extLst>
              <a:ext uri="{FF2B5EF4-FFF2-40B4-BE49-F238E27FC236}">
                <a16:creationId xmlns:a16="http://schemas.microsoft.com/office/drawing/2014/main" id="{7C5E44A5-F066-4AAF-8E9B-CAC37CC659C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87734" y="4661332"/>
            <a:ext cx="634112" cy="634112"/>
          </a:xfrm>
          <a:prstGeom prst="rect">
            <a:avLst/>
          </a:prstGeom>
        </p:spPr>
      </p:pic>
    </p:spTree>
    <p:extLst>
      <p:ext uri="{BB962C8B-B14F-4D97-AF65-F5344CB8AC3E}">
        <p14:creationId xmlns:p14="http://schemas.microsoft.com/office/powerpoint/2010/main" val="276405721"/>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flipH="1">
            <a:off x="12191999" y="0"/>
            <a:ext cx="45719"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1BDF1F-2518-4ACF-BF06-2C872289C537}"/>
              </a:ext>
            </a:extLst>
          </p:cNvPr>
          <p:cNvSpPr txBox="1"/>
          <p:nvPr/>
        </p:nvSpPr>
        <p:spPr>
          <a:xfrm>
            <a:off x="466285" y="641055"/>
            <a:ext cx="4126523" cy="584775"/>
          </a:xfrm>
          <a:prstGeom prst="rect">
            <a:avLst/>
          </a:prstGeom>
          <a:noFill/>
        </p:spPr>
        <p:txBody>
          <a:bodyPr wrap="square" rtlCol="0">
            <a:spAutoFit/>
          </a:bodyPr>
          <a:lstStyle/>
          <a:p>
            <a:pPr algn="ctr"/>
            <a:r>
              <a:rPr lang="en-US" sz="3200" b="1" dirty="0" smtClean="0">
                <a:solidFill>
                  <a:schemeClr val="bg1"/>
                </a:solidFill>
                <a:latin typeface="+mj-lt"/>
                <a:ea typeface="Microsoft YaHei Light" panose="020B0502040204020203" pitchFamily="34" charset="-122"/>
              </a:rPr>
              <a:t>About French Tech</a:t>
            </a:r>
            <a:endParaRPr lang="en-US" sz="3200" b="1" dirty="0">
              <a:solidFill>
                <a:schemeClr val="bg1"/>
              </a:solidFill>
              <a:latin typeface="+mj-lt"/>
              <a:ea typeface="Microsoft YaHei Light" panose="020B0502040204020203" pitchFamily="34" charset="-122"/>
            </a:endParaRPr>
          </a:p>
        </p:txBody>
      </p:sp>
      <p:cxnSp>
        <p:nvCxnSpPr>
          <p:cNvPr id="11" name="Straight Connector 10">
            <a:extLst>
              <a:ext uri="{FF2B5EF4-FFF2-40B4-BE49-F238E27FC236}">
                <a16:creationId xmlns:a16="http://schemas.microsoft.com/office/drawing/2014/main" id="{16D58931-5B22-4333-B51F-737750AE4EF9}"/>
              </a:ext>
            </a:extLst>
          </p:cNvPr>
          <p:cNvCxnSpPr>
            <a:cxnSpLocks/>
          </p:cNvCxnSpPr>
          <p:nvPr/>
        </p:nvCxnSpPr>
        <p:spPr>
          <a:xfrm>
            <a:off x="1709227" y="1388306"/>
            <a:ext cx="226401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AE5570-995D-4BBF-95A8-4CE9D9B616DE}"/>
              </a:ext>
            </a:extLst>
          </p:cNvPr>
          <p:cNvSpPr txBox="1"/>
          <p:nvPr/>
        </p:nvSpPr>
        <p:spPr>
          <a:xfrm>
            <a:off x="466285" y="2868936"/>
            <a:ext cx="6853311" cy="55399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uFill>
                  <a:solidFill>
                    <a:srgbClr val="000000"/>
                  </a:solidFill>
                </a:uFill>
                <a:latin typeface="+mj-lt"/>
                <a:ea typeface="Arial" panose="020B0604020202020204" pitchFamily="34" charset="0"/>
              </a:rPr>
              <a:t>What is </a:t>
            </a:r>
            <a:r>
              <a:rPr lang="en-US" sz="2000" dirty="0" smtClean="0">
                <a:solidFill>
                  <a:schemeClr val="bg1"/>
                </a:solidFill>
                <a:uFill>
                  <a:solidFill>
                    <a:srgbClr val="000000"/>
                  </a:solidFill>
                </a:uFill>
                <a:latin typeface="+mj-lt"/>
                <a:ea typeface="Arial" panose="020B0604020202020204" pitchFamily="34" charset="0"/>
              </a:rPr>
              <a:t>“La French Tech” ?</a:t>
            </a:r>
            <a:endParaRPr lang="en-US" sz="2000" dirty="0">
              <a:solidFill>
                <a:schemeClr val="bg1"/>
              </a:solidFill>
              <a:uFill>
                <a:solidFill>
                  <a:srgbClr val="000000"/>
                </a:solidFill>
              </a:uFill>
              <a:latin typeface="+mj-lt"/>
              <a:ea typeface="Arial" panose="020B0604020202020204" pitchFamily="34" charset="0"/>
            </a:endParaRPr>
          </a:p>
        </p:txBody>
      </p:sp>
      <p:pic>
        <p:nvPicPr>
          <p:cNvPr id="20" name="Picture 19">
            <a:extLst>
              <a:ext uri="{FF2B5EF4-FFF2-40B4-BE49-F238E27FC236}">
                <a16:creationId xmlns:a16="http://schemas.microsoft.com/office/drawing/2014/main" id="{94C39D7A-AB21-455D-89D5-661D9AD3635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56" r="-4830" b="-2728"/>
          <a:stretch/>
        </p:blipFill>
        <p:spPr>
          <a:xfrm>
            <a:off x="7812614" y="1664384"/>
            <a:ext cx="3709851" cy="3529232"/>
          </a:xfrm>
          <a:prstGeom prst="roundRect">
            <a:avLst>
              <a:gd name="adj" fmla="val 8594"/>
            </a:avLst>
          </a:prstGeom>
          <a:solidFill>
            <a:srgbClr val="FFFFFF">
              <a:shade val="85000"/>
            </a:srgbClr>
          </a:solidFill>
          <a:ln>
            <a:noFill/>
          </a:ln>
          <a:effectLst>
            <a:reflection endPos="0" dist="5000" dir="5400000" sy="-100000" algn="bl" rotWithShape="0"/>
          </a:effectLst>
        </p:spPr>
      </p:pic>
      <p:sp>
        <p:nvSpPr>
          <p:cNvPr id="16" name="TextBox 15">
            <a:extLst>
              <a:ext uri="{FF2B5EF4-FFF2-40B4-BE49-F238E27FC236}">
                <a16:creationId xmlns:a16="http://schemas.microsoft.com/office/drawing/2014/main" id="{F97A4B0B-1AF7-4507-A20E-E2B82CAA9981}"/>
              </a:ext>
            </a:extLst>
          </p:cNvPr>
          <p:cNvSpPr txBox="1"/>
          <p:nvPr/>
        </p:nvSpPr>
        <p:spPr>
          <a:xfrm>
            <a:off x="466286" y="3430019"/>
            <a:ext cx="2096806" cy="5062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uFill>
                  <a:solidFill>
                    <a:srgbClr val="000000"/>
                  </a:solidFill>
                </a:uFill>
                <a:latin typeface="+mj-lt"/>
                <a:ea typeface="Arial" panose="020B0604020202020204" pitchFamily="34" charset="0"/>
              </a:rPr>
              <a:t>Her </a:t>
            </a:r>
            <a:r>
              <a:rPr lang="en-US" sz="2000" dirty="0" smtClean="0">
                <a:solidFill>
                  <a:schemeClr val="bg1"/>
                </a:solidFill>
                <a:uFill>
                  <a:solidFill>
                    <a:srgbClr val="000000"/>
                  </a:solidFill>
                </a:uFill>
                <a:latin typeface="+mj-lt"/>
                <a:ea typeface="Arial" panose="020B0604020202020204" pitchFamily="34" charset="0"/>
              </a:rPr>
              <a:t>mission ?</a:t>
            </a:r>
            <a:endParaRPr lang="en-US" sz="2000" dirty="0">
              <a:solidFill>
                <a:schemeClr val="bg1"/>
              </a:solidFill>
              <a:uFill>
                <a:solidFill>
                  <a:srgbClr val="000000"/>
                </a:solidFill>
              </a:uFill>
              <a:latin typeface="+mj-lt"/>
              <a:ea typeface="Arial" panose="020B0604020202020204" pitchFamily="34" charset="0"/>
            </a:endParaRPr>
          </a:p>
        </p:txBody>
      </p:sp>
      <p:sp>
        <p:nvSpPr>
          <p:cNvPr id="18" name="TextBox 17">
            <a:extLst>
              <a:ext uri="{FF2B5EF4-FFF2-40B4-BE49-F238E27FC236}">
                <a16:creationId xmlns:a16="http://schemas.microsoft.com/office/drawing/2014/main" id="{8480BF64-C73E-4FC2-8AEF-201AC38419F6}"/>
              </a:ext>
            </a:extLst>
          </p:cNvPr>
          <p:cNvSpPr txBox="1"/>
          <p:nvPr/>
        </p:nvSpPr>
        <p:spPr>
          <a:xfrm>
            <a:off x="466285" y="1878791"/>
            <a:ext cx="6183777" cy="671851"/>
          </a:xfrm>
          <a:prstGeom prst="rect">
            <a:avLst/>
          </a:prstGeom>
          <a:noFill/>
        </p:spPr>
        <p:txBody>
          <a:bodyPr wrap="square" rtlCol="0">
            <a:spAutoFit/>
          </a:bodyPr>
          <a:lstStyle/>
          <a:p>
            <a:pPr>
              <a:lnSpc>
                <a:spcPct val="150000"/>
              </a:lnSpc>
            </a:pPr>
            <a:r>
              <a:rPr lang="en-US" sz="2800" b="1" dirty="0">
                <a:solidFill>
                  <a:schemeClr val="bg1"/>
                </a:solidFill>
                <a:effectLst>
                  <a:outerShdw blurRad="38100" dist="38100" dir="2700000" algn="tl">
                    <a:srgbClr val="000000">
                      <a:alpha val="43137"/>
                    </a:srgbClr>
                  </a:outerShdw>
                </a:effectLst>
                <a:uFill>
                  <a:solidFill>
                    <a:srgbClr val="000000"/>
                  </a:solidFill>
                </a:uFill>
                <a:latin typeface="+mj-lt"/>
                <a:ea typeface="Arial" panose="020B0604020202020204" pitchFamily="34" charset="0"/>
              </a:rPr>
              <a:t>*Some Clarifications* </a:t>
            </a:r>
          </a:p>
        </p:txBody>
      </p:sp>
      <p:sp>
        <p:nvSpPr>
          <p:cNvPr id="9" name="TextBox 8">
            <a:extLst>
              <a:ext uri="{FF2B5EF4-FFF2-40B4-BE49-F238E27FC236}">
                <a16:creationId xmlns:a16="http://schemas.microsoft.com/office/drawing/2014/main" id="{F97A4B0B-1AF7-4507-A20E-E2B82CAA9981}"/>
              </a:ext>
            </a:extLst>
          </p:cNvPr>
          <p:cNvSpPr txBox="1"/>
          <p:nvPr/>
        </p:nvSpPr>
        <p:spPr>
          <a:xfrm>
            <a:off x="432739" y="3984017"/>
            <a:ext cx="3668206" cy="55399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smtClean="0">
                <a:solidFill>
                  <a:schemeClr val="bg1"/>
                </a:solidFill>
                <a:uFill>
                  <a:solidFill>
                    <a:srgbClr val="000000"/>
                  </a:solidFill>
                </a:uFill>
                <a:latin typeface="+mj-lt"/>
                <a:ea typeface="Arial" panose="020B0604020202020204" pitchFamily="34" charset="0"/>
              </a:rPr>
              <a:t>How France helps Startups ?</a:t>
            </a:r>
            <a:endParaRPr lang="en-US" sz="2000" dirty="0">
              <a:solidFill>
                <a:schemeClr val="bg1"/>
              </a:solidFill>
              <a:uFill>
                <a:solidFill>
                  <a:srgbClr val="000000"/>
                </a:solidFill>
              </a:uFill>
              <a:latin typeface="+mj-lt"/>
              <a:ea typeface="Arial" panose="020B0604020202020204" pitchFamily="34" charset="0"/>
            </a:endParaRPr>
          </a:p>
        </p:txBody>
      </p:sp>
      <p:sp>
        <p:nvSpPr>
          <p:cNvPr id="10" name="TextBox 9">
            <a:extLst>
              <a:ext uri="{FF2B5EF4-FFF2-40B4-BE49-F238E27FC236}">
                <a16:creationId xmlns:a16="http://schemas.microsoft.com/office/drawing/2014/main" id="{F97A4B0B-1AF7-4507-A20E-E2B82CAA9981}"/>
              </a:ext>
            </a:extLst>
          </p:cNvPr>
          <p:cNvSpPr txBox="1"/>
          <p:nvPr/>
        </p:nvSpPr>
        <p:spPr>
          <a:xfrm>
            <a:off x="466285" y="4579310"/>
            <a:ext cx="3668206" cy="5062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smtClean="0">
                <a:solidFill>
                  <a:schemeClr val="bg1"/>
                </a:solidFill>
                <a:uFill>
                  <a:solidFill>
                    <a:srgbClr val="000000"/>
                  </a:solidFill>
                </a:uFill>
                <a:latin typeface="+mj-lt"/>
                <a:ea typeface="Arial" panose="020B0604020202020204" pitchFamily="34" charset="0"/>
              </a:rPr>
              <a:t>French Tech </a:t>
            </a:r>
            <a:r>
              <a:rPr lang="en-US" sz="2000" dirty="0" err="1" smtClean="0">
                <a:solidFill>
                  <a:schemeClr val="bg1"/>
                </a:solidFill>
                <a:uFill>
                  <a:solidFill>
                    <a:srgbClr val="000000"/>
                  </a:solidFill>
                </a:uFill>
                <a:latin typeface="+mj-lt"/>
                <a:ea typeface="Arial" panose="020B0604020202020204" pitchFamily="34" charset="0"/>
              </a:rPr>
              <a:t>Beyrouth</a:t>
            </a:r>
            <a:r>
              <a:rPr lang="en-US" sz="2000" dirty="0" smtClean="0">
                <a:solidFill>
                  <a:schemeClr val="bg1"/>
                </a:solidFill>
                <a:uFill>
                  <a:solidFill>
                    <a:srgbClr val="000000"/>
                  </a:solidFill>
                </a:uFill>
                <a:latin typeface="+mj-lt"/>
                <a:ea typeface="Arial" panose="020B0604020202020204" pitchFamily="34" charset="0"/>
              </a:rPr>
              <a:t> ?</a:t>
            </a:r>
            <a:endParaRPr lang="en-US" sz="2000" dirty="0">
              <a:solidFill>
                <a:schemeClr val="bg1"/>
              </a:solidFill>
              <a:uFill>
                <a:solidFill>
                  <a:srgbClr val="000000"/>
                </a:solidFill>
              </a:uFill>
              <a:latin typeface="+mj-lt"/>
              <a:ea typeface="Arial" panose="020B0604020202020204" pitchFamily="34" charset="0"/>
            </a:endParaRPr>
          </a:p>
        </p:txBody>
      </p:sp>
    </p:spTree>
    <p:extLst>
      <p:ext uri="{BB962C8B-B14F-4D97-AF65-F5344CB8AC3E}">
        <p14:creationId xmlns:p14="http://schemas.microsoft.com/office/powerpoint/2010/main" val="2551106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anim calcmode="lin" valueType="num">
                                      <p:cBhvr>
                                        <p:cTn id="8" dur="1500" fill="hold"/>
                                        <p:tgtEl>
                                          <p:spTgt spid="13"/>
                                        </p:tgtEl>
                                        <p:attrNameLst>
                                          <p:attrName>ppt_x</p:attrName>
                                        </p:attrNameLst>
                                      </p:cBhvr>
                                      <p:tavLst>
                                        <p:tav tm="0">
                                          <p:val>
                                            <p:strVal val="#ppt_x"/>
                                          </p:val>
                                        </p:tav>
                                        <p:tav tm="100000">
                                          <p:val>
                                            <p:strVal val="#ppt_x"/>
                                          </p:val>
                                        </p:tav>
                                      </p:tavLst>
                                    </p:anim>
                                    <p:anim calcmode="lin" valueType="num">
                                      <p:cBhvr>
                                        <p:cTn id="9" dur="1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500"/>
                                        <p:tgtEl>
                                          <p:spTgt spid="16"/>
                                        </p:tgtEl>
                                      </p:cBhvr>
                                    </p:animEffect>
                                    <p:anim calcmode="lin" valueType="num">
                                      <p:cBhvr>
                                        <p:cTn id="18" dur="1500" fill="hold"/>
                                        <p:tgtEl>
                                          <p:spTgt spid="16"/>
                                        </p:tgtEl>
                                        <p:attrNameLst>
                                          <p:attrName>ppt_x</p:attrName>
                                        </p:attrNameLst>
                                      </p:cBhvr>
                                      <p:tavLst>
                                        <p:tav tm="0">
                                          <p:val>
                                            <p:strVal val="#ppt_x"/>
                                          </p:val>
                                        </p:tav>
                                        <p:tav tm="100000">
                                          <p:val>
                                            <p:strVal val="#ppt_x"/>
                                          </p:val>
                                        </p:tav>
                                      </p:tavLst>
                                    </p:anim>
                                    <p:anim calcmode="lin" valueType="num">
                                      <p:cBhvr>
                                        <p:cTn id="19" dur="15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500"/>
                                        <p:tgtEl>
                                          <p:spTgt spid="18"/>
                                        </p:tgtEl>
                                      </p:cBhvr>
                                    </p:animEffect>
                                    <p:anim calcmode="lin" valueType="num">
                                      <p:cBhvr>
                                        <p:cTn id="23" dur="1500" fill="hold"/>
                                        <p:tgtEl>
                                          <p:spTgt spid="18"/>
                                        </p:tgtEl>
                                        <p:attrNameLst>
                                          <p:attrName>ppt_x</p:attrName>
                                        </p:attrNameLst>
                                      </p:cBhvr>
                                      <p:tavLst>
                                        <p:tav tm="0">
                                          <p:val>
                                            <p:strVal val="#ppt_x"/>
                                          </p:val>
                                        </p:tav>
                                        <p:tav tm="100000">
                                          <p:val>
                                            <p:strVal val="#ppt_x"/>
                                          </p:val>
                                        </p:tav>
                                      </p:tavLst>
                                    </p:anim>
                                    <p:anim calcmode="lin" valueType="num">
                                      <p:cBhvr>
                                        <p:cTn id="24" dur="1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500"/>
                                        <p:tgtEl>
                                          <p:spTgt spid="9"/>
                                        </p:tgtEl>
                                      </p:cBhvr>
                                    </p:animEffect>
                                    <p:anim calcmode="lin" valueType="num">
                                      <p:cBhvr>
                                        <p:cTn id="28" dur="1500" fill="hold"/>
                                        <p:tgtEl>
                                          <p:spTgt spid="9"/>
                                        </p:tgtEl>
                                        <p:attrNameLst>
                                          <p:attrName>ppt_x</p:attrName>
                                        </p:attrNameLst>
                                      </p:cBhvr>
                                      <p:tavLst>
                                        <p:tav tm="0">
                                          <p:val>
                                            <p:strVal val="#ppt_x"/>
                                          </p:val>
                                        </p:tav>
                                        <p:tav tm="100000">
                                          <p:val>
                                            <p:strVal val="#ppt_x"/>
                                          </p:val>
                                        </p:tav>
                                      </p:tavLst>
                                    </p:anim>
                                    <p:anim calcmode="lin" valueType="num">
                                      <p:cBhvr>
                                        <p:cTn id="29" dur="15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500"/>
                                        <p:tgtEl>
                                          <p:spTgt spid="10"/>
                                        </p:tgtEl>
                                      </p:cBhvr>
                                    </p:animEffect>
                                    <p:anim calcmode="lin" valueType="num">
                                      <p:cBhvr>
                                        <p:cTn id="33" dur="1500" fill="hold"/>
                                        <p:tgtEl>
                                          <p:spTgt spid="10"/>
                                        </p:tgtEl>
                                        <p:attrNameLst>
                                          <p:attrName>ppt_x</p:attrName>
                                        </p:attrNameLst>
                                      </p:cBhvr>
                                      <p:tavLst>
                                        <p:tav tm="0">
                                          <p:val>
                                            <p:strVal val="#ppt_x"/>
                                          </p:val>
                                        </p:tav>
                                        <p:tav tm="100000">
                                          <p:val>
                                            <p:strVal val="#ppt_x"/>
                                          </p:val>
                                        </p:tav>
                                      </p:tavLst>
                                    </p:anim>
                                    <p:anim calcmode="lin" valueType="num">
                                      <p:cBhvr>
                                        <p:cTn id="34" dur="1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6048103" y="0"/>
            <a:ext cx="6143897"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AE5570-995D-4BBF-95A8-4CE9D9B616DE}"/>
              </a:ext>
            </a:extLst>
          </p:cNvPr>
          <p:cNvSpPr txBox="1"/>
          <p:nvPr/>
        </p:nvSpPr>
        <p:spPr>
          <a:xfrm>
            <a:off x="672612" y="1524687"/>
            <a:ext cx="2934434" cy="507831"/>
          </a:xfrm>
          <a:prstGeom prst="rect">
            <a:avLst/>
          </a:prstGeom>
          <a:noFill/>
        </p:spPr>
        <p:txBody>
          <a:bodyPr wrap="square" rtlCol="0">
            <a:spAutoFit/>
          </a:bodyPr>
          <a:lstStyle/>
          <a:p>
            <a:pPr>
              <a:lnSpc>
                <a:spcPct val="150000"/>
              </a:lnSpc>
            </a:pPr>
            <a:r>
              <a:rPr lang="en-US" dirty="0">
                <a:solidFill>
                  <a:schemeClr val="bg1"/>
                </a:solidFill>
                <a:uFill>
                  <a:solidFill>
                    <a:srgbClr val="000000"/>
                  </a:solidFill>
                </a:uFill>
                <a:latin typeface="+mj-lt"/>
                <a:ea typeface="Arial" panose="020B0604020202020204" pitchFamily="34" charset="0"/>
              </a:rPr>
              <a:t>1.  </a:t>
            </a:r>
            <a:r>
              <a:rPr lang="en-US" dirty="0" err="1" smtClean="0">
                <a:solidFill>
                  <a:schemeClr val="bg1"/>
                </a:solidFill>
                <a:uFill>
                  <a:solidFill>
                    <a:srgbClr val="000000"/>
                  </a:solidFill>
                </a:uFill>
                <a:latin typeface="+mj-lt"/>
                <a:ea typeface="Arial" panose="020B0604020202020204" pitchFamily="34" charset="0"/>
              </a:rPr>
              <a:t>Uml</a:t>
            </a:r>
            <a:r>
              <a:rPr lang="en-US" dirty="0" smtClean="0">
                <a:solidFill>
                  <a:schemeClr val="bg1"/>
                </a:solidFill>
                <a:uFill>
                  <a:solidFill>
                    <a:srgbClr val="000000"/>
                  </a:solidFill>
                </a:uFill>
                <a:latin typeface="+mj-lt"/>
                <a:ea typeface="Arial" panose="020B0604020202020204" pitchFamily="34" charset="0"/>
              </a:rPr>
              <a:t> Diagram</a:t>
            </a:r>
            <a:endParaRPr lang="en-US" dirty="0">
              <a:solidFill>
                <a:schemeClr val="bg1"/>
              </a:solidFill>
              <a:uFill>
                <a:solidFill>
                  <a:srgbClr val="000000"/>
                </a:solidFill>
              </a:uFill>
              <a:latin typeface="+mj-lt"/>
              <a:ea typeface="Arial" panose="020B0604020202020204" pitchFamily="34" charset="0"/>
            </a:endParaRPr>
          </a:p>
        </p:txBody>
      </p:sp>
      <p:sp>
        <p:nvSpPr>
          <p:cNvPr id="9" name="TextBox 8">
            <a:extLst>
              <a:ext uri="{FF2B5EF4-FFF2-40B4-BE49-F238E27FC236}">
                <a16:creationId xmlns:a16="http://schemas.microsoft.com/office/drawing/2014/main" id="{0D0D7A64-28CB-48CE-966A-46F3D816770B}"/>
              </a:ext>
            </a:extLst>
          </p:cNvPr>
          <p:cNvSpPr txBox="1"/>
          <p:nvPr/>
        </p:nvSpPr>
        <p:spPr>
          <a:xfrm>
            <a:off x="828774" y="1920575"/>
            <a:ext cx="3313960"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Use case </a:t>
            </a:r>
            <a:r>
              <a:rPr lang="en-US" dirty="0" smtClean="0">
                <a:solidFill>
                  <a:schemeClr val="bg1"/>
                </a:solidFill>
                <a:uFill>
                  <a:solidFill>
                    <a:srgbClr val="000000"/>
                  </a:solidFill>
                </a:uFill>
                <a:latin typeface="+mj-lt"/>
                <a:ea typeface="Arial" panose="020B0604020202020204" pitchFamily="34" charset="0"/>
              </a:rPr>
              <a:t>visitors:</a:t>
            </a:r>
            <a:endParaRPr lang="en-US" dirty="0" smtClean="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Use case </a:t>
            </a:r>
            <a:r>
              <a:rPr lang="en-US" dirty="0" smtClean="0">
                <a:solidFill>
                  <a:schemeClr val="bg1"/>
                </a:solidFill>
                <a:uFill>
                  <a:solidFill>
                    <a:srgbClr val="000000"/>
                  </a:solidFill>
                </a:uFill>
                <a:latin typeface="+mj-lt"/>
                <a:ea typeface="Arial" panose="020B0604020202020204" pitchFamily="34" charset="0"/>
              </a:rPr>
              <a:t>admin:</a:t>
            </a:r>
            <a:endParaRPr lang="en-US" dirty="0" smtClean="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One sequence for </a:t>
            </a:r>
            <a:r>
              <a:rPr lang="en-US" dirty="0" smtClean="0">
                <a:solidFill>
                  <a:schemeClr val="bg1"/>
                </a:solidFill>
                <a:uFill>
                  <a:solidFill>
                    <a:srgbClr val="000000"/>
                  </a:solidFill>
                </a:uFill>
                <a:latin typeface="+mj-lt"/>
                <a:ea typeface="Arial" panose="020B0604020202020204" pitchFamily="34" charset="0"/>
              </a:rPr>
              <a:t>visitor: </a:t>
            </a:r>
            <a:endParaRPr lang="en-US" dirty="0" smtClean="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One sequence for </a:t>
            </a:r>
            <a:r>
              <a:rPr lang="en-US" dirty="0" smtClean="0">
                <a:solidFill>
                  <a:schemeClr val="bg1"/>
                </a:solidFill>
                <a:uFill>
                  <a:solidFill>
                    <a:srgbClr val="000000"/>
                  </a:solidFill>
                </a:uFill>
                <a:latin typeface="+mj-lt"/>
                <a:ea typeface="Arial" panose="020B0604020202020204" pitchFamily="34" charset="0"/>
              </a:rPr>
              <a:t>admin:</a:t>
            </a:r>
            <a:endParaRPr lang="en-US" dirty="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endParaRPr lang="en-US" dirty="0">
              <a:solidFill>
                <a:schemeClr val="bg1"/>
              </a:solidFill>
              <a:uFill>
                <a:solidFill>
                  <a:srgbClr val="000000"/>
                </a:solidFill>
              </a:uFill>
              <a:latin typeface="+mj-lt"/>
              <a:ea typeface="Arial" panose="020B0604020202020204" pitchFamily="34" charset="0"/>
            </a:endParaRPr>
          </a:p>
        </p:txBody>
      </p:sp>
      <p:sp>
        <p:nvSpPr>
          <p:cNvPr id="21" name="TextBox 20">
            <a:extLst>
              <a:ext uri="{FF2B5EF4-FFF2-40B4-BE49-F238E27FC236}">
                <a16:creationId xmlns:a16="http://schemas.microsoft.com/office/drawing/2014/main" id="{44C7D168-D1C8-486B-9C73-3A06C1FAF667}"/>
              </a:ext>
            </a:extLst>
          </p:cNvPr>
          <p:cNvSpPr txBox="1"/>
          <p:nvPr/>
        </p:nvSpPr>
        <p:spPr>
          <a:xfrm>
            <a:off x="645191" y="3986935"/>
            <a:ext cx="4846320" cy="507831"/>
          </a:xfrm>
          <a:prstGeom prst="rect">
            <a:avLst/>
          </a:prstGeom>
          <a:noFill/>
        </p:spPr>
        <p:txBody>
          <a:bodyPr wrap="square" rtlCol="0">
            <a:spAutoFit/>
          </a:bodyPr>
          <a:lstStyle/>
          <a:p>
            <a:pPr>
              <a:lnSpc>
                <a:spcPct val="150000"/>
              </a:lnSpc>
            </a:pPr>
            <a:r>
              <a:rPr lang="en-US" dirty="0" smtClean="0">
                <a:solidFill>
                  <a:schemeClr val="bg1"/>
                </a:solidFill>
                <a:uFill>
                  <a:solidFill>
                    <a:srgbClr val="000000"/>
                  </a:solidFill>
                </a:uFill>
                <a:latin typeface="+mj-lt"/>
                <a:ea typeface="Arial" panose="020B0604020202020204" pitchFamily="34" charset="0"/>
              </a:rPr>
              <a:t>3. </a:t>
            </a:r>
            <a:r>
              <a:rPr lang="en-US" dirty="0" smtClean="0">
                <a:solidFill>
                  <a:schemeClr val="bg1"/>
                </a:solidFill>
                <a:uFill>
                  <a:solidFill>
                    <a:srgbClr val="000000"/>
                  </a:solidFill>
                </a:uFill>
                <a:ea typeface="Arial" panose="020B0604020202020204" pitchFamily="34" charset="0"/>
              </a:rPr>
              <a:t>Data base</a:t>
            </a:r>
            <a:endParaRPr lang="en-US" b="1" dirty="0">
              <a:solidFill>
                <a:schemeClr val="bg1"/>
              </a:solidFill>
              <a:uFill>
                <a:solidFill>
                  <a:srgbClr val="000000"/>
                </a:solidFill>
              </a:uFill>
              <a:ea typeface="Arial" panose="020B0604020202020204" pitchFamily="34" charset="0"/>
            </a:endParaRPr>
          </a:p>
        </p:txBody>
      </p:sp>
      <p:sp>
        <p:nvSpPr>
          <p:cNvPr id="17" name="TextBox 16">
            <a:extLst>
              <a:ext uri="{FF2B5EF4-FFF2-40B4-BE49-F238E27FC236}">
                <a16:creationId xmlns:a16="http://schemas.microsoft.com/office/drawing/2014/main" id="{5865BEA2-73BF-49B4-847B-788C8DC929ED}"/>
              </a:ext>
            </a:extLst>
          </p:cNvPr>
          <p:cNvSpPr txBox="1"/>
          <p:nvPr/>
        </p:nvSpPr>
        <p:spPr>
          <a:xfrm>
            <a:off x="672612" y="3023567"/>
            <a:ext cx="4846320" cy="464871"/>
          </a:xfrm>
          <a:prstGeom prst="rect">
            <a:avLst/>
          </a:prstGeom>
          <a:noFill/>
        </p:spPr>
        <p:txBody>
          <a:bodyPr wrap="square" rtlCol="0">
            <a:spAutoFit/>
          </a:bodyPr>
          <a:lstStyle/>
          <a:p>
            <a:pPr>
              <a:lnSpc>
                <a:spcPct val="150000"/>
              </a:lnSpc>
            </a:pPr>
            <a:r>
              <a:rPr lang="en-US" dirty="0">
                <a:solidFill>
                  <a:schemeClr val="bg1"/>
                </a:solidFill>
                <a:uFill>
                  <a:solidFill>
                    <a:srgbClr val="000000"/>
                  </a:solidFill>
                </a:uFill>
                <a:latin typeface="+mj-lt"/>
                <a:ea typeface="Arial" panose="020B0604020202020204" pitchFamily="34" charset="0"/>
              </a:rPr>
              <a:t>2</a:t>
            </a:r>
            <a:r>
              <a:rPr lang="en-US" dirty="0" smtClean="0">
                <a:solidFill>
                  <a:schemeClr val="bg1"/>
                </a:solidFill>
                <a:uFill>
                  <a:solidFill>
                    <a:srgbClr val="000000"/>
                  </a:solidFill>
                </a:uFill>
                <a:latin typeface="+mj-lt"/>
                <a:ea typeface="Arial" panose="020B0604020202020204" pitchFamily="34" charset="0"/>
              </a:rPr>
              <a:t>. </a:t>
            </a:r>
            <a:r>
              <a:rPr lang="en-US" dirty="0" smtClean="0">
                <a:solidFill>
                  <a:schemeClr val="bg1"/>
                </a:solidFill>
                <a:uFill>
                  <a:solidFill>
                    <a:srgbClr val="000000"/>
                  </a:solidFill>
                </a:uFill>
                <a:ea typeface="Arial" panose="020B0604020202020204" pitchFamily="34" charset="0"/>
              </a:rPr>
              <a:t>Create Server</a:t>
            </a:r>
            <a:endParaRPr lang="en-US" dirty="0">
              <a:solidFill>
                <a:schemeClr val="bg1"/>
              </a:solidFill>
              <a:effectLst/>
              <a:uFill>
                <a:solidFill>
                  <a:srgbClr val="000000"/>
                </a:solidFill>
              </a:uFill>
              <a:latin typeface="+mj-lt"/>
              <a:ea typeface="Arial" panose="020B0604020202020204" pitchFamily="34" charset="0"/>
            </a:endParaRPr>
          </a:p>
        </p:txBody>
      </p:sp>
      <p:sp>
        <p:nvSpPr>
          <p:cNvPr id="14" name="TextBox 13">
            <a:extLst>
              <a:ext uri="{FF2B5EF4-FFF2-40B4-BE49-F238E27FC236}">
                <a16:creationId xmlns:a16="http://schemas.microsoft.com/office/drawing/2014/main" id="{D41BDF1F-2518-4ACF-BF06-2C872289C537}"/>
              </a:ext>
            </a:extLst>
          </p:cNvPr>
          <p:cNvSpPr txBox="1"/>
          <p:nvPr/>
        </p:nvSpPr>
        <p:spPr>
          <a:xfrm>
            <a:off x="672612" y="634020"/>
            <a:ext cx="4126523" cy="584775"/>
          </a:xfrm>
          <a:prstGeom prst="rect">
            <a:avLst/>
          </a:prstGeom>
          <a:noFill/>
        </p:spPr>
        <p:txBody>
          <a:bodyPr wrap="square" rtlCol="0">
            <a:spAutoFit/>
          </a:bodyPr>
          <a:lstStyle/>
          <a:p>
            <a:r>
              <a:rPr lang="en-US" sz="3200" b="1" dirty="0" smtClean="0">
                <a:solidFill>
                  <a:schemeClr val="bg1"/>
                </a:solidFill>
                <a:latin typeface="+mj-lt"/>
                <a:ea typeface="Microsoft YaHei Light" panose="020B0502040204020203" pitchFamily="34" charset="-122"/>
              </a:rPr>
              <a:t>Process</a:t>
            </a:r>
            <a:endParaRPr lang="en-US" sz="3200" b="1" dirty="0">
              <a:solidFill>
                <a:schemeClr val="bg1"/>
              </a:solidFill>
              <a:latin typeface="+mj-lt"/>
              <a:ea typeface="Microsoft YaHei Light" panose="020B0502040204020203" pitchFamily="34" charset="-122"/>
            </a:endParaRPr>
          </a:p>
        </p:txBody>
      </p:sp>
      <p:cxnSp>
        <p:nvCxnSpPr>
          <p:cNvPr id="16" name="Straight Connector 15">
            <a:extLst>
              <a:ext uri="{FF2B5EF4-FFF2-40B4-BE49-F238E27FC236}">
                <a16:creationId xmlns:a16="http://schemas.microsoft.com/office/drawing/2014/main" id="{16D58931-5B22-4333-B51F-737750AE4EF9}"/>
              </a:ext>
            </a:extLst>
          </p:cNvPr>
          <p:cNvCxnSpPr>
            <a:cxnSpLocks/>
          </p:cNvCxnSpPr>
          <p:nvPr/>
        </p:nvCxnSpPr>
        <p:spPr>
          <a:xfrm flipV="1">
            <a:off x="807888" y="1378567"/>
            <a:ext cx="1203792" cy="97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0D7A64-28CB-48CE-966A-46F3D816770B}"/>
              </a:ext>
            </a:extLst>
          </p:cNvPr>
          <p:cNvSpPr txBox="1"/>
          <p:nvPr/>
        </p:nvSpPr>
        <p:spPr>
          <a:xfrm>
            <a:off x="810530" y="4437965"/>
            <a:ext cx="331396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Schemas:  </a:t>
            </a:r>
            <a:endParaRPr lang="en-US" dirty="0" smtClean="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Controllers: </a:t>
            </a:r>
            <a:endParaRPr lang="en-US" dirty="0" smtClean="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Routing: </a:t>
            </a:r>
            <a:endParaRPr lang="en-US" dirty="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endParaRPr lang="en-US" dirty="0">
              <a:solidFill>
                <a:schemeClr val="bg1"/>
              </a:solidFill>
              <a:uFill>
                <a:solidFill>
                  <a:srgbClr val="000000"/>
                </a:solidFill>
              </a:uFill>
              <a:latin typeface="+mj-lt"/>
              <a:ea typeface="Arial" panose="020B0604020202020204" pitchFamily="34" charset="0"/>
            </a:endParaRPr>
          </a:p>
        </p:txBody>
      </p:sp>
      <p:sp>
        <p:nvSpPr>
          <p:cNvPr id="19" name="TextBox 18">
            <a:extLst>
              <a:ext uri="{FF2B5EF4-FFF2-40B4-BE49-F238E27FC236}">
                <a16:creationId xmlns:a16="http://schemas.microsoft.com/office/drawing/2014/main" id="{0D0D7A64-28CB-48CE-966A-46F3D816770B}"/>
              </a:ext>
            </a:extLst>
          </p:cNvPr>
          <p:cNvSpPr txBox="1"/>
          <p:nvPr/>
        </p:nvSpPr>
        <p:spPr>
          <a:xfrm>
            <a:off x="796820" y="3421511"/>
            <a:ext cx="331396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Http </a:t>
            </a:r>
            <a:r>
              <a:rPr lang="en-US" dirty="0" smtClean="0">
                <a:solidFill>
                  <a:schemeClr val="bg1"/>
                </a:solidFill>
                <a:uFill>
                  <a:solidFill>
                    <a:srgbClr val="000000"/>
                  </a:solidFill>
                </a:uFill>
                <a:latin typeface="+mj-lt"/>
                <a:ea typeface="Arial" panose="020B0604020202020204" pitchFamily="34" charset="0"/>
              </a:rPr>
              <a:t>server: </a:t>
            </a:r>
            <a:endParaRPr lang="en-US" dirty="0" smtClean="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Middleware:  </a:t>
            </a:r>
            <a:endParaRPr lang="en-US" dirty="0">
              <a:solidFill>
                <a:schemeClr val="bg1"/>
              </a:solidFill>
              <a:uFill>
                <a:solidFill>
                  <a:srgbClr val="000000"/>
                </a:solidFill>
              </a:uFill>
              <a:latin typeface="+mj-lt"/>
              <a:ea typeface="Arial" panose="020B0604020202020204" pitchFamily="34" charset="0"/>
            </a:endParaRPr>
          </a:p>
        </p:txBody>
      </p:sp>
      <p:sp>
        <p:nvSpPr>
          <p:cNvPr id="22" name="TextBox 21">
            <a:extLst>
              <a:ext uri="{FF2B5EF4-FFF2-40B4-BE49-F238E27FC236}">
                <a16:creationId xmlns:a16="http://schemas.microsoft.com/office/drawing/2014/main" id="{44C7D168-D1C8-486B-9C73-3A06C1FAF667}"/>
              </a:ext>
            </a:extLst>
          </p:cNvPr>
          <p:cNvSpPr txBox="1"/>
          <p:nvPr/>
        </p:nvSpPr>
        <p:spPr>
          <a:xfrm>
            <a:off x="672612" y="5750643"/>
            <a:ext cx="4846320" cy="507831"/>
          </a:xfrm>
          <a:prstGeom prst="rect">
            <a:avLst/>
          </a:prstGeom>
          <a:noFill/>
        </p:spPr>
        <p:txBody>
          <a:bodyPr wrap="square" rtlCol="0">
            <a:spAutoFit/>
          </a:bodyPr>
          <a:lstStyle/>
          <a:p>
            <a:pPr>
              <a:lnSpc>
                <a:spcPct val="150000"/>
              </a:lnSpc>
            </a:pPr>
            <a:r>
              <a:rPr lang="en-US" dirty="0" smtClean="0">
                <a:solidFill>
                  <a:schemeClr val="bg1"/>
                </a:solidFill>
                <a:uFill>
                  <a:solidFill>
                    <a:srgbClr val="000000"/>
                  </a:solidFill>
                </a:uFill>
                <a:latin typeface="+mj-lt"/>
                <a:ea typeface="Arial" panose="020B0604020202020204" pitchFamily="34" charset="0"/>
              </a:rPr>
              <a:t>4. </a:t>
            </a:r>
            <a:r>
              <a:rPr lang="en-US" dirty="0" smtClean="0">
                <a:solidFill>
                  <a:schemeClr val="bg1"/>
                </a:solidFill>
                <a:uFill>
                  <a:solidFill>
                    <a:srgbClr val="000000"/>
                  </a:solidFill>
                </a:uFill>
                <a:ea typeface="Arial" panose="020B0604020202020204" pitchFamily="34" charset="0"/>
              </a:rPr>
              <a:t>Testing</a:t>
            </a:r>
            <a:endParaRPr lang="en-US" b="1" dirty="0">
              <a:solidFill>
                <a:schemeClr val="bg1"/>
              </a:solidFill>
              <a:uFill>
                <a:solidFill>
                  <a:srgbClr val="000000"/>
                </a:solidFill>
              </a:uFill>
              <a:ea typeface="Arial" panose="020B0604020202020204" pitchFamily="34" charset="0"/>
            </a:endParaRPr>
          </a:p>
        </p:txBody>
      </p:sp>
      <p:sp>
        <p:nvSpPr>
          <p:cNvPr id="23" name="TextBox 22">
            <a:extLst>
              <a:ext uri="{FF2B5EF4-FFF2-40B4-BE49-F238E27FC236}">
                <a16:creationId xmlns:a16="http://schemas.microsoft.com/office/drawing/2014/main" id="{0D0D7A64-28CB-48CE-966A-46F3D816770B}"/>
              </a:ext>
            </a:extLst>
          </p:cNvPr>
          <p:cNvSpPr txBox="1"/>
          <p:nvPr/>
        </p:nvSpPr>
        <p:spPr>
          <a:xfrm>
            <a:off x="672612" y="6255672"/>
            <a:ext cx="331396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Postman: </a:t>
            </a:r>
            <a:endParaRPr lang="en-US" dirty="0">
              <a:solidFill>
                <a:schemeClr val="bg1"/>
              </a:solidFill>
              <a:uFill>
                <a:solidFill>
                  <a:srgbClr val="000000"/>
                </a:solidFill>
              </a:uFill>
              <a:latin typeface="+mj-lt"/>
              <a:ea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772" y="123356"/>
            <a:ext cx="9699664"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103" y="32821"/>
            <a:ext cx="4848844"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693" y="90535"/>
            <a:ext cx="9699664"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6070" y="-232996"/>
            <a:ext cx="4848844" cy="6858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7046" y="50816"/>
            <a:ext cx="8019343" cy="6664723"/>
          </a:xfrm>
          <a:prstGeom prst="rect">
            <a:avLst/>
          </a:prstGeom>
        </p:spPr>
      </p:pic>
      <p:pic>
        <p:nvPicPr>
          <p:cNvPr id="8" name="Picture 7"/>
          <p:cNvPicPr>
            <a:picLocks noChangeAspect="1"/>
          </p:cNvPicPr>
          <p:nvPr/>
        </p:nvPicPr>
        <p:blipFill>
          <a:blip r:embed="rId7"/>
          <a:stretch>
            <a:fillRect/>
          </a:stretch>
        </p:blipFill>
        <p:spPr>
          <a:xfrm>
            <a:off x="3983967" y="779414"/>
            <a:ext cx="6154009" cy="2486372"/>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2886" y="0"/>
            <a:ext cx="2546228" cy="6858000"/>
          </a:xfrm>
          <a:prstGeom prst="rect">
            <a:avLst/>
          </a:prstGeom>
        </p:spPr>
      </p:pic>
      <p:pic>
        <p:nvPicPr>
          <p:cNvPr id="12" name="Picture 11"/>
          <p:cNvPicPr>
            <a:picLocks noChangeAspect="1"/>
          </p:cNvPicPr>
          <p:nvPr/>
        </p:nvPicPr>
        <p:blipFill>
          <a:blip r:embed="rId9"/>
          <a:stretch>
            <a:fillRect/>
          </a:stretch>
        </p:blipFill>
        <p:spPr>
          <a:xfrm>
            <a:off x="4560891" y="86524"/>
            <a:ext cx="7365498" cy="5532609"/>
          </a:xfrm>
          <a:prstGeom prst="rect">
            <a:avLst/>
          </a:prstGeom>
        </p:spPr>
      </p:pic>
      <p:pic>
        <p:nvPicPr>
          <p:cNvPr id="15" name="Picture 14"/>
          <p:cNvPicPr>
            <a:picLocks noChangeAspect="1"/>
          </p:cNvPicPr>
          <p:nvPr/>
        </p:nvPicPr>
        <p:blipFill>
          <a:blip r:embed="rId10"/>
          <a:stretch>
            <a:fillRect/>
          </a:stretch>
        </p:blipFill>
        <p:spPr>
          <a:xfrm>
            <a:off x="4532316" y="141816"/>
            <a:ext cx="8025903" cy="5151762"/>
          </a:xfrm>
          <a:prstGeom prst="rect">
            <a:avLst/>
          </a:prstGeom>
        </p:spPr>
      </p:pic>
      <p:sp>
        <p:nvSpPr>
          <p:cNvPr id="20" name="Rectangle 19"/>
          <p:cNvSpPr/>
          <p:nvPr/>
        </p:nvSpPr>
        <p:spPr>
          <a:xfrm>
            <a:off x="696697" y="5308639"/>
            <a:ext cx="1307537" cy="507831"/>
          </a:xfrm>
          <a:prstGeom prst="rect">
            <a:avLst/>
          </a:prstGeom>
        </p:spPr>
        <p:txBody>
          <a:bodyPr wrap="none">
            <a:spAutoFit/>
          </a:bodyPr>
          <a:lstStyle/>
          <a:p>
            <a:pPr>
              <a:lnSpc>
                <a:spcPct val="150000"/>
              </a:lnSpc>
            </a:pPr>
            <a:r>
              <a:rPr lang="en-US" dirty="0">
                <a:solidFill>
                  <a:schemeClr val="bg1"/>
                </a:solidFill>
                <a:uFill>
                  <a:solidFill>
                    <a:srgbClr val="000000"/>
                  </a:solidFill>
                </a:uFill>
                <a:ea typeface="Arial" panose="020B0604020202020204" pitchFamily="34" charset="0"/>
              </a:rPr>
              <a:t>4. </a:t>
            </a:r>
            <a:r>
              <a:rPr lang="en-US" dirty="0">
                <a:solidFill>
                  <a:schemeClr val="bg1"/>
                </a:solidFill>
                <a:uFill>
                  <a:solidFill>
                    <a:srgbClr val="000000"/>
                  </a:solidFill>
                </a:uFill>
                <a:ea typeface="Arial" panose="020B0604020202020204" pitchFamily="34" charset="0"/>
              </a:rPr>
              <a:t>Hierarchy</a:t>
            </a:r>
            <a:endParaRPr lang="en-US" b="1" dirty="0">
              <a:solidFill>
                <a:schemeClr val="bg1"/>
              </a:solidFill>
              <a:uFill>
                <a:solidFill>
                  <a:srgbClr val="000000"/>
                </a:solidFill>
              </a:uFill>
              <a:ea typeface="Arial" panose="020B0604020202020204" pitchFamily="34" charset="0"/>
            </a:endParaRPr>
          </a:p>
        </p:txBody>
      </p:sp>
      <p:pic>
        <p:nvPicPr>
          <p:cNvPr id="25" name="Picture 24"/>
          <p:cNvPicPr>
            <a:picLocks noChangeAspect="1"/>
          </p:cNvPicPr>
          <p:nvPr/>
        </p:nvPicPr>
        <p:blipFill>
          <a:blip r:embed="rId11"/>
          <a:stretch>
            <a:fillRect/>
          </a:stretch>
        </p:blipFill>
        <p:spPr>
          <a:xfrm>
            <a:off x="3799305" y="36195"/>
            <a:ext cx="3926369" cy="6679343"/>
          </a:xfrm>
          <a:prstGeom prst="rect">
            <a:avLst/>
          </a:prstGeom>
        </p:spPr>
      </p:pic>
      <p:pic>
        <p:nvPicPr>
          <p:cNvPr id="24" name="Picture 23"/>
          <p:cNvPicPr>
            <a:picLocks noChangeAspect="1"/>
          </p:cNvPicPr>
          <p:nvPr/>
        </p:nvPicPr>
        <p:blipFill>
          <a:blip r:embed="rId12"/>
          <a:stretch>
            <a:fillRect/>
          </a:stretch>
        </p:blipFill>
        <p:spPr>
          <a:xfrm>
            <a:off x="4187701" y="1052539"/>
            <a:ext cx="8612067" cy="4126115"/>
          </a:xfrm>
          <a:prstGeom prst="rect">
            <a:avLst/>
          </a:prstGeom>
        </p:spPr>
      </p:pic>
    </p:spTree>
    <p:extLst>
      <p:ext uri="{BB962C8B-B14F-4D97-AF65-F5344CB8AC3E}">
        <p14:creationId xmlns:p14="http://schemas.microsoft.com/office/powerpoint/2010/main" val="846636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anim calcmode="lin" valueType="num">
                                      <p:cBhvr>
                                        <p:cTn id="8" dur="1500" fill="hold"/>
                                        <p:tgtEl>
                                          <p:spTgt spid="13"/>
                                        </p:tgtEl>
                                        <p:attrNameLst>
                                          <p:attrName>ppt_x</p:attrName>
                                        </p:attrNameLst>
                                      </p:cBhvr>
                                      <p:tavLst>
                                        <p:tav tm="0">
                                          <p:val>
                                            <p:strVal val="#ppt_x"/>
                                          </p:val>
                                        </p:tav>
                                        <p:tav tm="100000">
                                          <p:val>
                                            <p:strVal val="#ppt_x"/>
                                          </p:val>
                                        </p:tav>
                                      </p:tavLst>
                                    </p:anim>
                                    <p:anim calcmode="lin" valueType="num">
                                      <p:cBhvr>
                                        <p:cTn id="9" dur="1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strVal val="#ppt_x"/>
                                          </p:val>
                                        </p:tav>
                                        <p:tav tm="100000">
                                          <p:val>
                                            <p:strVal val="#ppt_x"/>
                                          </p:val>
                                        </p:tav>
                                      </p:tavLst>
                                    </p:anim>
                                    <p:anim calcmode="lin" valueType="num">
                                      <p:cBhvr>
                                        <p:cTn id="33" dur="5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21" grpId="0"/>
      <p:bldP spid="17" grpId="0"/>
      <p:bldP spid="18" grpId="0"/>
      <p:bldP spid="19"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6048103" y="0"/>
            <a:ext cx="6143897"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AE5570-995D-4BBF-95A8-4CE9D9B616DE}"/>
              </a:ext>
            </a:extLst>
          </p:cNvPr>
          <p:cNvSpPr txBox="1"/>
          <p:nvPr/>
        </p:nvSpPr>
        <p:spPr>
          <a:xfrm>
            <a:off x="672612" y="1524687"/>
            <a:ext cx="3650006" cy="507831"/>
          </a:xfrm>
          <a:prstGeom prst="rect">
            <a:avLst/>
          </a:prstGeom>
          <a:noFill/>
        </p:spPr>
        <p:txBody>
          <a:bodyPr wrap="square" rtlCol="0">
            <a:spAutoFit/>
          </a:bodyPr>
          <a:lstStyle/>
          <a:p>
            <a:pPr>
              <a:lnSpc>
                <a:spcPct val="150000"/>
              </a:lnSpc>
            </a:pPr>
            <a:r>
              <a:rPr lang="en-US" dirty="0">
                <a:solidFill>
                  <a:schemeClr val="bg1"/>
                </a:solidFill>
                <a:uFill>
                  <a:solidFill>
                    <a:srgbClr val="000000"/>
                  </a:solidFill>
                </a:uFill>
                <a:latin typeface="+mj-lt"/>
                <a:ea typeface="Arial" panose="020B0604020202020204" pitchFamily="34" charset="0"/>
              </a:rPr>
              <a:t>1.  </a:t>
            </a:r>
            <a:r>
              <a:rPr lang="en-US" dirty="0" smtClean="0">
                <a:solidFill>
                  <a:schemeClr val="bg1"/>
                </a:solidFill>
                <a:uFill>
                  <a:solidFill>
                    <a:srgbClr val="000000"/>
                  </a:solidFill>
                </a:uFill>
                <a:latin typeface="+mj-lt"/>
                <a:ea typeface="Arial" panose="020B0604020202020204" pitchFamily="34" charset="0"/>
              </a:rPr>
              <a:t>Set up the first step in front end </a:t>
            </a:r>
            <a:endParaRPr lang="en-US" dirty="0">
              <a:solidFill>
                <a:schemeClr val="bg1"/>
              </a:solidFill>
              <a:uFill>
                <a:solidFill>
                  <a:srgbClr val="000000"/>
                </a:solidFill>
              </a:uFill>
              <a:latin typeface="+mj-lt"/>
              <a:ea typeface="Arial" panose="020B0604020202020204" pitchFamily="34" charset="0"/>
            </a:endParaRPr>
          </a:p>
        </p:txBody>
      </p:sp>
      <p:sp>
        <p:nvSpPr>
          <p:cNvPr id="9" name="TextBox 8">
            <a:extLst>
              <a:ext uri="{FF2B5EF4-FFF2-40B4-BE49-F238E27FC236}">
                <a16:creationId xmlns:a16="http://schemas.microsoft.com/office/drawing/2014/main" id="{0D0D7A64-28CB-48CE-966A-46F3D816770B}"/>
              </a:ext>
            </a:extLst>
          </p:cNvPr>
          <p:cNvSpPr txBox="1"/>
          <p:nvPr/>
        </p:nvSpPr>
        <p:spPr>
          <a:xfrm>
            <a:off x="828774" y="1920575"/>
            <a:ext cx="331396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Create the react app:</a:t>
            </a:r>
            <a:endParaRPr lang="en-US" dirty="0" smtClean="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Install initial modules:</a:t>
            </a:r>
            <a:endParaRPr lang="en-US" dirty="0" smtClean="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Build the routes: </a:t>
            </a:r>
            <a:endParaRPr lang="en-US" dirty="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endParaRPr lang="en-US" dirty="0">
              <a:solidFill>
                <a:schemeClr val="bg1"/>
              </a:solidFill>
              <a:uFill>
                <a:solidFill>
                  <a:srgbClr val="000000"/>
                </a:solidFill>
              </a:uFill>
              <a:latin typeface="+mj-lt"/>
              <a:ea typeface="Arial" panose="020B0604020202020204" pitchFamily="34" charset="0"/>
            </a:endParaRPr>
          </a:p>
        </p:txBody>
      </p:sp>
      <p:sp>
        <p:nvSpPr>
          <p:cNvPr id="21" name="TextBox 20">
            <a:extLst>
              <a:ext uri="{FF2B5EF4-FFF2-40B4-BE49-F238E27FC236}">
                <a16:creationId xmlns:a16="http://schemas.microsoft.com/office/drawing/2014/main" id="{44C7D168-D1C8-486B-9C73-3A06C1FAF667}"/>
              </a:ext>
            </a:extLst>
          </p:cNvPr>
          <p:cNvSpPr txBox="1"/>
          <p:nvPr/>
        </p:nvSpPr>
        <p:spPr>
          <a:xfrm>
            <a:off x="672612" y="3393497"/>
            <a:ext cx="4846320" cy="464871"/>
          </a:xfrm>
          <a:prstGeom prst="rect">
            <a:avLst/>
          </a:prstGeom>
          <a:noFill/>
        </p:spPr>
        <p:txBody>
          <a:bodyPr wrap="square" rtlCol="0">
            <a:spAutoFit/>
          </a:bodyPr>
          <a:lstStyle/>
          <a:p>
            <a:pPr>
              <a:lnSpc>
                <a:spcPct val="150000"/>
              </a:lnSpc>
            </a:pPr>
            <a:r>
              <a:rPr lang="en-US" dirty="0" smtClean="0">
                <a:solidFill>
                  <a:schemeClr val="bg1"/>
                </a:solidFill>
                <a:uFill>
                  <a:solidFill>
                    <a:srgbClr val="000000"/>
                  </a:solidFill>
                </a:uFill>
                <a:latin typeface="+mj-lt"/>
                <a:ea typeface="Arial" panose="020B0604020202020204" pitchFamily="34" charset="0"/>
              </a:rPr>
              <a:t>3. </a:t>
            </a:r>
            <a:r>
              <a:rPr lang="en-US" dirty="0" smtClean="0">
                <a:solidFill>
                  <a:schemeClr val="bg1"/>
                </a:solidFill>
                <a:uFill>
                  <a:solidFill>
                    <a:srgbClr val="000000"/>
                  </a:solidFill>
                </a:uFill>
                <a:ea typeface="Arial" panose="020B0604020202020204" pitchFamily="34" charset="0"/>
              </a:rPr>
              <a:t>Create the pages</a:t>
            </a:r>
            <a:endParaRPr lang="en-US" b="1" dirty="0">
              <a:solidFill>
                <a:schemeClr val="bg1"/>
              </a:solidFill>
              <a:uFill>
                <a:solidFill>
                  <a:srgbClr val="000000"/>
                </a:solidFill>
              </a:uFill>
              <a:ea typeface="Arial" panose="020B0604020202020204" pitchFamily="34" charset="0"/>
            </a:endParaRPr>
          </a:p>
        </p:txBody>
      </p:sp>
      <p:sp>
        <p:nvSpPr>
          <p:cNvPr id="17" name="TextBox 16">
            <a:extLst>
              <a:ext uri="{FF2B5EF4-FFF2-40B4-BE49-F238E27FC236}">
                <a16:creationId xmlns:a16="http://schemas.microsoft.com/office/drawing/2014/main" id="{5865BEA2-73BF-49B4-847B-788C8DC929ED}"/>
              </a:ext>
            </a:extLst>
          </p:cNvPr>
          <p:cNvSpPr txBox="1"/>
          <p:nvPr/>
        </p:nvSpPr>
        <p:spPr>
          <a:xfrm>
            <a:off x="672612" y="3023567"/>
            <a:ext cx="4846320" cy="464871"/>
          </a:xfrm>
          <a:prstGeom prst="rect">
            <a:avLst/>
          </a:prstGeom>
          <a:noFill/>
        </p:spPr>
        <p:txBody>
          <a:bodyPr wrap="square" rtlCol="0">
            <a:spAutoFit/>
          </a:bodyPr>
          <a:lstStyle/>
          <a:p>
            <a:pPr>
              <a:lnSpc>
                <a:spcPct val="150000"/>
              </a:lnSpc>
            </a:pPr>
            <a:r>
              <a:rPr lang="en-US" dirty="0">
                <a:solidFill>
                  <a:schemeClr val="bg1"/>
                </a:solidFill>
                <a:uFill>
                  <a:solidFill>
                    <a:srgbClr val="000000"/>
                  </a:solidFill>
                </a:uFill>
                <a:latin typeface="+mj-lt"/>
                <a:ea typeface="Arial" panose="020B0604020202020204" pitchFamily="34" charset="0"/>
              </a:rPr>
              <a:t>2</a:t>
            </a:r>
            <a:r>
              <a:rPr lang="en-US" dirty="0" smtClean="0">
                <a:solidFill>
                  <a:schemeClr val="bg1"/>
                </a:solidFill>
                <a:uFill>
                  <a:solidFill>
                    <a:srgbClr val="000000"/>
                  </a:solidFill>
                </a:uFill>
                <a:latin typeface="+mj-lt"/>
                <a:ea typeface="Arial" panose="020B0604020202020204" pitchFamily="34" charset="0"/>
              </a:rPr>
              <a:t>. </a:t>
            </a:r>
            <a:r>
              <a:rPr lang="en-US" dirty="0" smtClean="0">
                <a:solidFill>
                  <a:schemeClr val="bg1"/>
                </a:solidFill>
                <a:uFill>
                  <a:solidFill>
                    <a:srgbClr val="000000"/>
                  </a:solidFill>
                </a:uFill>
                <a:ea typeface="Arial" panose="020B0604020202020204" pitchFamily="34" charset="0"/>
              </a:rPr>
              <a:t>Sketching the website</a:t>
            </a:r>
            <a:endParaRPr lang="en-US" dirty="0">
              <a:solidFill>
                <a:schemeClr val="bg1"/>
              </a:solidFill>
              <a:effectLst/>
              <a:uFill>
                <a:solidFill>
                  <a:srgbClr val="000000"/>
                </a:solidFill>
              </a:uFill>
              <a:latin typeface="+mj-lt"/>
              <a:ea typeface="Arial" panose="020B0604020202020204" pitchFamily="34" charset="0"/>
            </a:endParaRPr>
          </a:p>
        </p:txBody>
      </p:sp>
      <p:sp>
        <p:nvSpPr>
          <p:cNvPr id="14" name="TextBox 13">
            <a:extLst>
              <a:ext uri="{FF2B5EF4-FFF2-40B4-BE49-F238E27FC236}">
                <a16:creationId xmlns:a16="http://schemas.microsoft.com/office/drawing/2014/main" id="{D41BDF1F-2518-4ACF-BF06-2C872289C537}"/>
              </a:ext>
            </a:extLst>
          </p:cNvPr>
          <p:cNvSpPr txBox="1"/>
          <p:nvPr/>
        </p:nvSpPr>
        <p:spPr>
          <a:xfrm>
            <a:off x="672612" y="634020"/>
            <a:ext cx="4126523" cy="584775"/>
          </a:xfrm>
          <a:prstGeom prst="rect">
            <a:avLst/>
          </a:prstGeom>
          <a:noFill/>
        </p:spPr>
        <p:txBody>
          <a:bodyPr wrap="square" rtlCol="0">
            <a:spAutoFit/>
          </a:bodyPr>
          <a:lstStyle/>
          <a:p>
            <a:r>
              <a:rPr lang="en-US" sz="3200" b="1" dirty="0" smtClean="0">
                <a:solidFill>
                  <a:schemeClr val="bg1"/>
                </a:solidFill>
                <a:latin typeface="+mj-lt"/>
                <a:ea typeface="Microsoft YaHei Light" panose="020B0502040204020203" pitchFamily="34" charset="-122"/>
              </a:rPr>
              <a:t>Process</a:t>
            </a:r>
            <a:endParaRPr lang="en-US" sz="3200" b="1" dirty="0">
              <a:solidFill>
                <a:schemeClr val="bg1"/>
              </a:solidFill>
              <a:latin typeface="+mj-lt"/>
              <a:ea typeface="Microsoft YaHei Light" panose="020B0502040204020203" pitchFamily="34" charset="-122"/>
            </a:endParaRPr>
          </a:p>
        </p:txBody>
      </p:sp>
      <p:cxnSp>
        <p:nvCxnSpPr>
          <p:cNvPr id="16" name="Straight Connector 15">
            <a:extLst>
              <a:ext uri="{FF2B5EF4-FFF2-40B4-BE49-F238E27FC236}">
                <a16:creationId xmlns:a16="http://schemas.microsoft.com/office/drawing/2014/main" id="{16D58931-5B22-4333-B51F-737750AE4EF9}"/>
              </a:ext>
            </a:extLst>
          </p:cNvPr>
          <p:cNvCxnSpPr>
            <a:cxnSpLocks/>
          </p:cNvCxnSpPr>
          <p:nvPr/>
        </p:nvCxnSpPr>
        <p:spPr>
          <a:xfrm flipV="1">
            <a:off x="807888" y="1378567"/>
            <a:ext cx="1203792" cy="97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4C7D168-D1C8-486B-9C73-3A06C1FAF667}"/>
              </a:ext>
            </a:extLst>
          </p:cNvPr>
          <p:cNvSpPr txBox="1"/>
          <p:nvPr/>
        </p:nvSpPr>
        <p:spPr>
          <a:xfrm>
            <a:off x="672612" y="4247051"/>
            <a:ext cx="4846320" cy="464871"/>
          </a:xfrm>
          <a:prstGeom prst="rect">
            <a:avLst/>
          </a:prstGeom>
          <a:noFill/>
        </p:spPr>
        <p:txBody>
          <a:bodyPr wrap="square" rtlCol="0">
            <a:spAutoFit/>
          </a:bodyPr>
          <a:lstStyle/>
          <a:p>
            <a:pPr>
              <a:lnSpc>
                <a:spcPct val="150000"/>
              </a:lnSpc>
            </a:pPr>
            <a:r>
              <a:rPr lang="en-US" dirty="0">
                <a:solidFill>
                  <a:schemeClr val="bg1"/>
                </a:solidFill>
                <a:uFill>
                  <a:solidFill>
                    <a:srgbClr val="000000"/>
                  </a:solidFill>
                </a:uFill>
                <a:latin typeface="+mj-lt"/>
                <a:ea typeface="Arial" panose="020B0604020202020204" pitchFamily="34" charset="0"/>
              </a:rPr>
              <a:t>5</a:t>
            </a:r>
            <a:r>
              <a:rPr lang="en-US" dirty="0" smtClean="0">
                <a:solidFill>
                  <a:schemeClr val="bg1"/>
                </a:solidFill>
                <a:uFill>
                  <a:solidFill>
                    <a:srgbClr val="000000"/>
                  </a:solidFill>
                </a:uFill>
                <a:latin typeface="+mj-lt"/>
                <a:ea typeface="Arial" panose="020B0604020202020204" pitchFamily="34" charset="0"/>
              </a:rPr>
              <a:t>. </a:t>
            </a:r>
            <a:r>
              <a:rPr lang="en-US" dirty="0" smtClean="0">
                <a:solidFill>
                  <a:schemeClr val="bg1"/>
                </a:solidFill>
                <a:uFill>
                  <a:solidFill>
                    <a:srgbClr val="000000"/>
                  </a:solidFill>
                </a:uFill>
                <a:ea typeface="Arial" panose="020B0604020202020204" pitchFamily="34" charset="0"/>
              </a:rPr>
              <a:t>Set up the static data for components.</a:t>
            </a:r>
            <a:endParaRPr lang="en-US" b="1" dirty="0">
              <a:solidFill>
                <a:schemeClr val="bg1"/>
              </a:solidFill>
              <a:uFill>
                <a:solidFill>
                  <a:srgbClr val="000000"/>
                </a:solidFill>
              </a:uFill>
              <a:ea typeface="Arial" panose="020B0604020202020204" pitchFamily="34" charset="0"/>
            </a:endParaRPr>
          </a:p>
        </p:txBody>
      </p:sp>
      <p:sp>
        <p:nvSpPr>
          <p:cNvPr id="20" name="Rectangle 19"/>
          <p:cNvSpPr/>
          <p:nvPr/>
        </p:nvSpPr>
        <p:spPr>
          <a:xfrm>
            <a:off x="672612" y="3800045"/>
            <a:ext cx="2615973" cy="507831"/>
          </a:xfrm>
          <a:prstGeom prst="rect">
            <a:avLst/>
          </a:prstGeom>
        </p:spPr>
        <p:txBody>
          <a:bodyPr wrap="none">
            <a:spAutoFit/>
          </a:bodyPr>
          <a:lstStyle/>
          <a:p>
            <a:pPr>
              <a:lnSpc>
                <a:spcPct val="150000"/>
              </a:lnSpc>
            </a:pPr>
            <a:r>
              <a:rPr lang="en-US" dirty="0">
                <a:solidFill>
                  <a:schemeClr val="bg1"/>
                </a:solidFill>
                <a:uFill>
                  <a:solidFill>
                    <a:srgbClr val="000000"/>
                  </a:solidFill>
                </a:uFill>
                <a:ea typeface="Arial" panose="020B0604020202020204" pitchFamily="34" charset="0"/>
              </a:rPr>
              <a:t>4. </a:t>
            </a:r>
            <a:r>
              <a:rPr lang="en-US" dirty="0" smtClean="0">
                <a:solidFill>
                  <a:schemeClr val="bg1"/>
                </a:solidFill>
                <a:uFill>
                  <a:solidFill>
                    <a:srgbClr val="000000"/>
                  </a:solidFill>
                </a:uFill>
                <a:ea typeface="Arial" panose="020B0604020202020204" pitchFamily="34" charset="0"/>
              </a:rPr>
              <a:t>Create the components</a:t>
            </a:r>
            <a:endParaRPr lang="en-US" b="1" dirty="0">
              <a:solidFill>
                <a:schemeClr val="bg1"/>
              </a:solidFill>
              <a:uFill>
                <a:solidFill>
                  <a:srgbClr val="000000"/>
                </a:solidFill>
              </a:uFill>
              <a:ea typeface="Arial" panose="020B0604020202020204" pitchFamily="34" charset="0"/>
            </a:endParaRPr>
          </a:p>
        </p:txBody>
      </p:sp>
      <p:pic>
        <p:nvPicPr>
          <p:cNvPr id="10" name="Picture 9"/>
          <p:cNvPicPr>
            <a:picLocks noChangeAspect="1"/>
          </p:cNvPicPr>
          <p:nvPr/>
        </p:nvPicPr>
        <p:blipFill>
          <a:blip r:embed="rId2"/>
          <a:stretch>
            <a:fillRect/>
          </a:stretch>
        </p:blipFill>
        <p:spPr>
          <a:xfrm>
            <a:off x="6061119" y="118036"/>
            <a:ext cx="5639587" cy="5811061"/>
          </a:xfrm>
          <a:prstGeom prst="rect">
            <a:avLst/>
          </a:prstGeom>
        </p:spPr>
      </p:pic>
      <p:pic>
        <p:nvPicPr>
          <p:cNvPr id="26" name="Picture 25"/>
          <p:cNvPicPr>
            <a:picLocks noChangeAspect="1"/>
          </p:cNvPicPr>
          <p:nvPr/>
        </p:nvPicPr>
        <p:blipFill>
          <a:blip r:embed="rId3"/>
          <a:stretch>
            <a:fillRect/>
          </a:stretch>
        </p:blipFill>
        <p:spPr>
          <a:xfrm>
            <a:off x="6074365" y="634020"/>
            <a:ext cx="3420025" cy="4328168"/>
          </a:xfrm>
          <a:prstGeom prst="rect">
            <a:avLst/>
          </a:prstGeom>
        </p:spPr>
      </p:pic>
      <p:pic>
        <p:nvPicPr>
          <p:cNvPr id="27" name="Picture 26"/>
          <p:cNvPicPr>
            <a:picLocks noChangeAspect="1"/>
          </p:cNvPicPr>
          <p:nvPr/>
        </p:nvPicPr>
        <p:blipFill>
          <a:blip r:embed="rId4"/>
          <a:stretch>
            <a:fillRect/>
          </a:stretch>
        </p:blipFill>
        <p:spPr>
          <a:xfrm>
            <a:off x="6048103" y="444787"/>
            <a:ext cx="2118987" cy="5897420"/>
          </a:xfrm>
          <a:prstGeom prst="rect">
            <a:avLst/>
          </a:prstGeom>
        </p:spPr>
      </p:pic>
      <p:pic>
        <p:nvPicPr>
          <p:cNvPr id="28" name="Picture 27"/>
          <p:cNvPicPr>
            <a:picLocks noChangeAspect="1"/>
          </p:cNvPicPr>
          <p:nvPr/>
        </p:nvPicPr>
        <p:blipFill>
          <a:blip r:embed="rId5"/>
          <a:stretch>
            <a:fillRect/>
          </a:stretch>
        </p:blipFill>
        <p:spPr>
          <a:xfrm>
            <a:off x="6048103" y="1195499"/>
            <a:ext cx="3401971" cy="2858461"/>
          </a:xfrm>
          <a:prstGeom prst="rect">
            <a:avLst/>
          </a:prstGeom>
        </p:spPr>
      </p:pic>
      <p:pic>
        <p:nvPicPr>
          <p:cNvPr id="29" name="Picture 28"/>
          <p:cNvPicPr>
            <a:picLocks noChangeAspect="1"/>
          </p:cNvPicPr>
          <p:nvPr/>
        </p:nvPicPr>
        <p:blipFill>
          <a:blip r:embed="rId6"/>
          <a:stretch>
            <a:fillRect/>
          </a:stretch>
        </p:blipFill>
        <p:spPr>
          <a:xfrm>
            <a:off x="6004308" y="770404"/>
            <a:ext cx="3485819" cy="4055399"/>
          </a:xfrm>
          <a:prstGeom prst="rect">
            <a:avLst/>
          </a:prstGeom>
        </p:spPr>
      </p:pic>
      <p:sp>
        <p:nvSpPr>
          <p:cNvPr id="30" name="TextBox 29">
            <a:extLst>
              <a:ext uri="{FF2B5EF4-FFF2-40B4-BE49-F238E27FC236}">
                <a16:creationId xmlns:a16="http://schemas.microsoft.com/office/drawing/2014/main" id="{44C7D168-D1C8-486B-9C73-3A06C1FAF667}"/>
              </a:ext>
            </a:extLst>
          </p:cNvPr>
          <p:cNvSpPr txBox="1"/>
          <p:nvPr/>
        </p:nvSpPr>
        <p:spPr>
          <a:xfrm>
            <a:off x="666694" y="4702042"/>
            <a:ext cx="4846320" cy="507831"/>
          </a:xfrm>
          <a:prstGeom prst="rect">
            <a:avLst/>
          </a:prstGeom>
          <a:noFill/>
        </p:spPr>
        <p:txBody>
          <a:bodyPr wrap="square" rtlCol="0">
            <a:spAutoFit/>
          </a:bodyPr>
          <a:lstStyle/>
          <a:p>
            <a:pPr>
              <a:lnSpc>
                <a:spcPct val="150000"/>
              </a:lnSpc>
            </a:pPr>
            <a:r>
              <a:rPr lang="en-US" dirty="0" smtClean="0">
                <a:solidFill>
                  <a:schemeClr val="bg1"/>
                </a:solidFill>
                <a:uFill>
                  <a:solidFill>
                    <a:srgbClr val="000000"/>
                  </a:solidFill>
                </a:uFill>
                <a:latin typeface="+mj-lt"/>
                <a:ea typeface="Arial" panose="020B0604020202020204" pitchFamily="34" charset="0"/>
              </a:rPr>
              <a:t>6</a:t>
            </a:r>
            <a:r>
              <a:rPr lang="en-US" dirty="0" smtClean="0">
                <a:solidFill>
                  <a:schemeClr val="bg1"/>
                </a:solidFill>
                <a:uFill>
                  <a:solidFill>
                    <a:srgbClr val="000000"/>
                  </a:solidFill>
                </a:uFill>
                <a:latin typeface="+mj-lt"/>
                <a:ea typeface="Arial" panose="020B0604020202020204" pitchFamily="34" charset="0"/>
              </a:rPr>
              <a:t>. </a:t>
            </a:r>
            <a:r>
              <a:rPr lang="en-US" dirty="0" smtClean="0">
                <a:solidFill>
                  <a:schemeClr val="bg1"/>
                </a:solidFill>
                <a:uFill>
                  <a:solidFill>
                    <a:srgbClr val="000000"/>
                  </a:solidFill>
                </a:uFill>
                <a:ea typeface="Arial" panose="020B0604020202020204" pitchFamily="34" charset="0"/>
              </a:rPr>
              <a:t>Set up the translation text.</a:t>
            </a:r>
            <a:endParaRPr lang="en-US" b="1" dirty="0">
              <a:solidFill>
                <a:schemeClr val="bg1"/>
              </a:solidFill>
              <a:uFill>
                <a:solidFill>
                  <a:srgbClr val="000000"/>
                </a:solidFill>
              </a:uFill>
              <a:ea typeface="Arial" panose="020B0604020202020204" pitchFamily="34" charset="0"/>
            </a:endParaRPr>
          </a:p>
        </p:txBody>
      </p:sp>
      <p:sp>
        <p:nvSpPr>
          <p:cNvPr id="31" name="TextBox 30">
            <a:extLst>
              <a:ext uri="{FF2B5EF4-FFF2-40B4-BE49-F238E27FC236}">
                <a16:creationId xmlns:a16="http://schemas.microsoft.com/office/drawing/2014/main" id="{44C7D168-D1C8-486B-9C73-3A06C1FAF667}"/>
              </a:ext>
            </a:extLst>
          </p:cNvPr>
          <p:cNvSpPr txBox="1"/>
          <p:nvPr/>
        </p:nvSpPr>
        <p:spPr>
          <a:xfrm>
            <a:off x="660776" y="5151550"/>
            <a:ext cx="4846320" cy="507831"/>
          </a:xfrm>
          <a:prstGeom prst="rect">
            <a:avLst/>
          </a:prstGeom>
          <a:noFill/>
        </p:spPr>
        <p:txBody>
          <a:bodyPr wrap="square" rtlCol="0">
            <a:spAutoFit/>
          </a:bodyPr>
          <a:lstStyle/>
          <a:p>
            <a:pPr>
              <a:lnSpc>
                <a:spcPct val="150000"/>
              </a:lnSpc>
            </a:pPr>
            <a:r>
              <a:rPr lang="en-US" dirty="0">
                <a:solidFill>
                  <a:schemeClr val="bg1"/>
                </a:solidFill>
                <a:uFill>
                  <a:solidFill>
                    <a:srgbClr val="000000"/>
                  </a:solidFill>
                </a:uFill>
                <a:latin typeface="+mj-lt"/>
                <a:ea typeface="Arial" panose="020B0604020202020204" pitchFamily="34" charset="0"/>
              </a:rPr>
              <a:t>7</a:t>
            </a:r>
            <a:r>
              <a:rPr lang="en-US" dirty="0" smtClean="0">
                <a:solidFill>
                  <a:schemeClr val="bg1"/>
                </a:solidFill>
                <a:uFill>
                  <a:solidFill>
                    <a:srgbClr val="000000"/>
                  </a:solidFill>
                </a:uFill>
                <a:latin typeface="+mj-lt"/>
                <a:ea typeface="Arial" panose="020B0604020202020204" pitchFamily="34" charset="0"/>
              </a:rPr>
              <a:t>. </a:t>
            </a:r>
            <a:r>
              <a:rPr lang="en-US" dirty="0" smtClean="0">
                <a:solidFill>
                  <a:schemeClr val="bg1"/>
                </a:solidFill>
                <a:uFill>
                  <a:solidFill>
                    <a:srgbClr val="000000"/>
                  </a:solidFill>
                </a:uFill>
                <a:ea typeface="Arial" panose="020B0604020202020204" pitchFamily="34" charset="0"/>
              </a:rPr>
              <a:t>Set up the services data.</a:t>
            </a:r>
            <a:endParaRPr lang="en-US" b="1" dirty="0">
              <a:solidFill>
                <a:schemeClr val="bg1"/>
              </a:solidFill>
              <a:uFill>
                <a:solidFill>
                  <a:srgbClr val="000000"/>
                </a:solidFill>
              </a:uFill>
              <a:ea typeface="Arial" panose="020B0604020202020204" pitchFamily="34" charset="0"/>
            </a:endParaRPr>
          </a:p>
        </p:txBody>
      </p:sp>
      <p:pic>
        <p:nvPicPr>
          <p:cNvPr id="32" name="Picture 31"/>
          <p:cNvPicPr>
            <a:picLocks noChangeAspect="1"/>
          </p:cNvPicPr>
          <p:nvPr/>
        </p:nvPicPr>
        <p:blipFill>
          <a:blip r:embed="rId7"/>
          <a:stretch>
            <a:fillRect/>
          </a:stretch>
        </p:blipFill>
        <p:spPr>
          <a:xfrm>
            <a:off x="7219842" y="1064974"/>
            <a:ext cx="3298793" cy="4001495"/>
          </a:xfrm>
          <a:prstGeom prst="rect">
            <a:avLst/>
          </a:prstGeom>
        </p:spPr>
      </p:pic>
      <p:pic>
        <p:nvPicPr>
          <p:cNvPr id="33" name="Picture 32"/>
          <p:cNvPicPr>
            <a:picLocks noChangeAspect="1"/>
          </p:cNvPicPr>
          <p:nvPr/>
        </p:nvPicPr>
        <p:blipFill>
          <a:blip r:embed="rId8"/>
          <a:stretch>
            <a:fillRect/>
          </a:stretch>
        </p:blipFill>
        <p:spPr>
          <a:xfrm>
            <a:off x="4537553" y="1249334"/>
            <a:ext cx="6902545" cy="3058542"/>
          </a:xfrm>
          <a:prstGeom prst="rect">
            <a:avLst/>
          </a:prstGeom>
        </p:spPr>
      </p:pic>
      <p:sp>
        <p:nvSpPr>
          <p:cNvPr id="34" name="TextBox 33">
            <a:extLst>
              <a:ext uri="{FF2B5EF4-FFF2-40B4-BE49-F238E27FC236}">
                <a16:creationId xmlns:a16="http://schemas.microsoft.com/office/drawing/2014/main" id="{44C7D168-D1C8-486B-9C73-3A06C1FAF667}"/>
              </a:ext>
            </a:extLst>
          </p:cNvPr>
          <p:cNvSpPr txBox="1"/>
          <p:nvPr/>
        </p:nvSpPr>
        <p:spPr>
          <a:xfrm>
            <a:off x="660776" y="5515765"/>
            <a:ext cx="4846320" cy="507831"/>
          </a:xfrm>
          <a:prstGeom prst="rect">
            <a:avLst/>
          </a:prstGeom>
          <a:noFill/>
        </p:spPr>
        <p:txBody>
          <a:bodyPr wrap="square" rtlCol="0">
            <a:spAutoFit/>
          </a:bodyPr>
          <a:lstStyle/>
          <a:p>
            <a:pPr>
              <a:lnSpc>
                <a:spcPct val="150000"/>
              </a:lnSpc>
            </a:pPr>
            <a:r>
              <a:rPr lang="en-US" dirty="0" smtClean="0">
                <a:solidFill>
                  <a:schemeClr val="bg1"/>
                </a:solidFill>
                <a:uFill>
                  <a:solidFill>
                    <a:srgbClr val="000000"/>
                  </a:solidFill>
                </a:uFill>
                <a:latin typeface="+mj-lt"/>
                <a:ea typeface="Arial" panose="020B0604020202020204" pitchFamily="34" charset="0"/>
              </a:rPr>
              <a:t>8</a:t>
            </a:r>
            <a:r>
              <a:rPr lang="en-US" dirty="0" smtClean="0">
                <a:solidFill>
                  <a:schemeClr val="bg1"/>
                </a:solidFill>
                <a:uFill>
                  <a:solidFill>
                    <a:srgbClr val="000000"/>
                  </a:solidFill>
                </a:uFill>
                <a:latin typeface="+mj-lt"/>
                <a:ea typeface="Arial" panose="020B0604020202020204" pitchFamily="34" charset="0"/>
              </a:rPr>
              <a:t>. </a:t>
            </a:r>
            <a:r>
              <a:rPr lang="en-US" dirty="0" smtClean="0">
                <a:solidFill>
                  <a:schemeClr val="bg1"/>
                </a:solidFill>
                <a:uFill>
                  <a:solidFill>
                    <a:srgbClr val="000000"/>
                  </a:solidFill>
                </a:uFill>
                <a:ea typeface="Arial" panose="020B0604020202020204" pitchFamily="34" charset="0"/>
              </a:rPr>
              <a:t>Testing.</a:t>
            </a:r>
            <a:endParaRPr lang="en-US" b="1" dirty="0">
              <a:solidFill>
                <a:schemeClr val="bg1"/>
              </a:solidFill>
              <a:uFill>
                <a:solidFill>
                  <a:srgbClr val="000000"/>
                </a:solidFill>
              </a:uFill>
              <a:ea typeface="Arial" panose="020B0604020202020204" pitchFamily="34" charset="0"/>
            </a:endParaRPr>
          </a:p>
        </p:txBody>
      </p:sp>
    </p:spTree>
    <p:extLst>
      <p:ext uri="{BB962C8B-B14F-4D97-AF65-F5344CB8AC3E}">
        <p14:creationId xmlns:p14="http://schemas.microsoft.com/office/powerpoint/2010/main" val="1728727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anim calcmode="lin" valueType="num">
                                      <p:cBhvr>
                                        <p:cTn id="8" dur="1500" fill="hold"/>
                                        <p:tgtEl>
                                          <p:spTgt spid="13"/>
                                        </p:tgtEl>
                                        <p:attrNameLst>
                                          <p:attrName>ppt_x</p:attrName>
                                        </p:attrNameLst>
                                      </p:cBhvr>
                                      <p:tavLst>
                                        <p:tav tm="0">
                                          <p:val>
                                            <p:strVal val="#ppt_x"/>
                                          </p:val>
                                        </p:tav>
                                        <p:tav tm="100000">
                                          <p:val>
                                            <p:strVal val="#ppt_x"/>
                                          </p:val>
                                        </p:tav>
                                      </p:tavLst>
                                    </p:anim>
                                    <p:anim calcmode="lin" valueType="num">
                                      <p:cBhvr>
                                        <p:cTn id="9" dur="1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anim calcmode="lin" valueType="num">
                                      <p:cBhvr>
                                        <p:cTn id="34" dur="1000" fill="hold"/>
                                        <p:tgtEl>
                                          <p:spTgt spid="22"/>
                                        </p:tgtEl>
                                        <p:attrNameLst>
                                          <p:attrName>ppt_x</p:attrName>
                                        </p:attrNameLst>
                                      </p:cBhvr>
                                      <p:tavLst>
                                        <p:tav tm="0">
                                          <p:val>
                                            <p:strVal val="#ppt_x"/>
                                          </p:val>
                                        </p:tav>
                                        <p:tav tm="100000">
                                          <p:val>
                                            <p:strVal val="#ppt_x"/>
                                          </p:val>
                                        </p:tav>
                                      </p:tavLst>
                                    </p:anim>
                                    <p:anim calcmode="lin" valueType="num">
                                      <p:cBhvr>
                                        <p:cTn id="3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1000"/>
                                        <p:tgtEl>
                                          <p:spTgt spid="34"/>
                                        </p:tgtEl>
                                      </p:cBhvr>
                                    </p:animEffect>
                                    <p:anim calcmode="lin" valueType="num">
                                      <p:cBhvr>
                                        <p:cTn id="55" dur="1000" fill="hold"/>
                                        <p:tgtEl>
                                          <p:spTgt spid="34"/>
                                        </p:tgtEl>
                                        <p:attrNameLst>
                                          <p:attrName>ppt_x</p:attrName>
                                        </p:attrNameLst>
                                      </p:cBhvr>
                                      <p:tavLst>
                                        <p:tav tm="0">
                                          <p:val>
                                            <p:strVal val="#ppt_x"/>
                                          </p:val>
                                        </p:tav>
                                        <p:tav tm="100000">
                                          <p:val>
                                            <p:strVal val="#ppt_x"/>
                                          </p:val>
                                        </p:tav>
                                      </p:tavLst>
                                    </p:anim>
                                    <p:anim calcmode="lin" valueType="num">
                                      <p:cBhvr>
                                        <p:cTn id="5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21" grpId="0"/>
      <p:bldP spid="17" grpId="0"/>
      <p:bldP spid="22" grpId="0"/>
      <p:bldP spid="30" grpId="0"/>
      <p:bldP spid="31"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1BDF1F-2518-4ACF-BF06-2C872289C537}"/>
              </a:ext>
            </a:extLst>
          </p:cNvPr>
          <p:cNvSpPr txBox="1"/>
          <p:nvPr/>
        </p:nvSpPr>
        <p:spPr>
          <a:xfrm>
            <a:off x="672612" y="634020"/>
            <a:ext cx="4126523" cy="584775"/>
          </a:xfrm>
          <a:prstGeom prst="rect">
            <a:avLst/>
          </a:prstGeom>
          <a:noFill/>
        </p:spPr>
        <p:txBody>
          <a:bodyPr wrap="square" rtlCol="0">
            <a:spAutoFit/>
          </a:bodyPr>
          <a:lstStyle/>
          <a:p>
            <a:r>
              <a:rPr lang="en-US" sz="3200" b="1" dirty="0" smtClean="0">
                <a:solidFill>
                  <a:schemeClr val="bg1"/>
                </a:solidFill>
                <a:latin typeface="+mj-lt"/>
                <a:ea typeface="Microsoft YaHei Light" panose="020B0502040204020203" pitchFamily="34" charset="-122"/>
              </a:rPr>
              <a:t>Process</a:t>
            </a:r>
            <a:endParaRPr lang="en-US" sz="3200" b="1" dirty="0">
              <a:solidFill>
                <a:schemeClr val="bg1"/>
              </a:solidFill>
              <a:latin typeface="+mj-lt"/>
              <a:ea typeface="Microsoft YaHei Light" panose="020B0502040204020203" pitchFamily="34" charset="-122"/>
            </a:endParaRPr>
          </a:p>
        </p:txBody>
      </p:sp>
      <p:cxnSp>
        <p:nvCxnSpPr>
          <p:cNvPr id="11" name="Straight Connector 10">
            <a:extLst>
              <a:ext uri="{FF2B5EF4-FFF2-40B4-BE49-F238E27FC236}">
                <a16:creationId xmlns:a16="http://schemas.microsoft.com/office/drawing/2014/main" id="{16D58931-5B22-4333-B51F-737750AE4EF9}"/>
              </a:ext>
            </a:extLst>
          </p:cNvPr>
          <p:cNvCxnSpPr>
            <a:cxnSpLocks/>
          </p:cNvCxnSpPr>
          <p:nvPr/>
        </p:nvCxnSpPr>
        <p:spPr>
          <a:xfrm flipV="1">
            <a:off x="807888" y="1378567"/>
            <a:ext cx="1203792" cy="97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8A988B-5616-4E2A-82CD-F16DA8478115}"/>
              </a:ext>
            </a:extLst>
          </p:cNvPr>
          <p:cNvSpPr txBox="1"/>
          <p:nvPr/>
        </p:nvSpPr>
        <p:spPr>
          <a:xfrm>
            <a:off x="672612" y="1463322"/>
            <a:ext cx="2881799" cy="568745"/>
          </a:xfrm>
          <a:prstGeom prst="rect">
            <a:avLst/>
          </a:prstGeom>
          <a:noFill/>
        </p:spPr>
        <p:txBody>
          <a:bodyPr wrap="square" rtlCol="0">
            <a:spAutoFit/>
          </a:bodyPr>
          <a:lstStyle/>
          <a:p>
            <a:pPr>
              <a:lnSpc>
                <a:spcPct val="200000"/>
              </a:lnSpc>
            </a:pPr>
            <a:r>
              <a:rPr lang="en-US" b="1" spc="300" dirty="0" smtClean="0">
                <a:solidFill>
                  <a:srgbClr val="FF0000"/>
                </a:solidFill>
                <a:effectLst/>
                <a:uFill>
                  <a:solidFill>
                    <a:srgbClr val="000000"/>
                  </a:solidFill>
                </a:uFill>
                <a:ea typeface="Arial" panose="020B0604020202020204" pitchFamily="34" charset="0"/>
              </a:rPr>
              <a:t>Back </a:t>
            </a:r>
            <a:r>
              <a:rPr lang="en-US" b="1" spc="300" dirty="0" smtClean="0">
                <a:solidFill>
                  <a:srgbClr val="FF0000"/>
                </a:solidFill>
                <a:effectLst/>
                <a:uFill>
                  <a:solidFill>
                    <a:srgbClr val="000000"/>
                  </a:solidFill>
                </a:uFill>
                <a:ea typeface="Arial" panose="020B0604020202020204" pitchFamily="34" charset="0"/>
              </a:rPr>
              <a:t>end </a:t>
            </a:r>
            <a:r>
              <a:rPr lang="en-US" b="1" spc="300" dirty="0" smtClean="0">
                <a:solidFill>
                  <a:srgbClr val="FF0000"/>
                </a:solidFill>
                <a:effectLst/>
                <a:uFill>
                  <a:solidFill>
                    <a:srgbClr val="000000"/>
                  </a:solidFill>
                </a:uFill>
                <a:ea typeface="Arial" panose="020B0604020202020204" pitchFamily="34" charset="0"/>
              </a:rPr>
              <a:t>packages</a:t>
            </a:r>
            <a:r>
              <a:rPr lang="en-US" b="1" dirty="0" smtClean="0">
                <a:solidFill>
                  <a:srgbClr val="FF0000"/>
                </a:solidFill>
                <a:effectLst/>
                <a:uFill>
                  <a:solidFill>
                    <a:srgbClr val="000000"/>
                  </a:solidFill>
                </a:uFill>
                <a:ea typeface="Arial" panose="020B0604020202020204" pitchFamily="34" charset="0"/>
              </a:rPr>
              <a:t>:</a:t>
            </a:r>
            <a:endParaRPr lang="en-US" b="1" dirty="0">
              <a:solidFill>
                <a:srgbClr val="FF0000"/>
              </a:solidFill>
              <a:effectLst/>
              <a:uFill>
                <a:solidFill>
                  <a:srgbClr val="000000"/>
                </a:solidFill>
              </a:uFill>
              <a:ea typeface="Arial" panose="020B0604020202020204" pitchFamily="34" charset="0"/>
            </a:endParaRPr>
          </a:p>
        </p:txBody>
      </p:sp>
      <p:sp>
        <p:nvSpPr>
          <p:cNvPr id="9" name="TextBox 8">
            <a:extLst>
              <a:ext uri="{FF2B5EF4-FFF2-40B4-BE49-F238E27FC236}">
                <a16:creationId xmlns:a16="http://schemas.microsoft.com/office/drawing/2014/main" id="{0D0D7A64-28CB-48CE-966A-46F3D816770B}"/>
              </a:ext>
            </a:extLst>
          </p:cNvPr>
          <p:cNvSpPr txBox="1"/>
          <p:nvPr/>
        </p:nvSpPr>
        <p:spPr>
          <a:xfrm>
            <a:off x="672612" y="2109653"/>
            <a:ext cx="3679578" cy="5355312"/>
          </a:xfrm>
          <a:prstGeom prst="rect">
            <a:avLst/>
          </a:prstGeom>
          <a:noFill/>
        </p:spPr>
        <p:txBody>
          <a:bodyPr wrap="square" rtlCol="0">
            <a:spAutoFit/>
          </a:bodyPr>
          <a:lstStyle/>
          <a:p>
            <a:r>
              <a:rPr lang="en-US" dirty="0" smtClean="0"/>
              <a:t>@</a:t>
            </a:r>
            <a:r>
              <a:rPr lang="en-US" dirty="0" err="1" smtClean="0"/>
              <a:t>hapi</a:t>
            </a:r>
            <a:r>
              <a:rPr lang="en-US" dirty="0" smtClean="0"/>
              <a:t>/</a:t>
            </a:r>
            <a:r>
              <a:rPr lang="en-US" dirty="0" err="1" smtClean="0"/>
              <a:t>joi</a:t>
            </a:r>
            <a:r>
              <a:rPr lang="en-US" dirty="0" smtClean="0"/>
              <a:t> - </a:t>
            </a:r>
            <a:r>
              <a:rPr lang="en-US" dirty="0"/>
              <a:t>@</a:t>
            </a:r>
            <a:r>
              <a:rPr lang="en-US" dirty="0" err="1" smtClean="0"/>
              <a:t>joi</a:t>
            </a:r>
            <a:r>
              <a:rPr lang="en-US" dirty="0" smtClean="0"/>
              <a:t>/date:</a:t>
            </a:r>
            <a:endParaRPr lang="en-US" dirty="0" smtClean="0"/>
          </a:p>
          <a:p>
            <a:r>
              <a:rPr lang="en-US" dirty="0" err="1" smtClean="0"/>
              <a:t>bcrypt</a:t>
            </a:r>
            <a:r>
              <a:rPr lang="en-US" dirty="0" smtClean="0"/>
              <a:t>:</a:t>
            </a:r>
            <a:endParaRPr lang="en-US" dirty="0"/>
          </a:p>
          <a:p>
            <a:r>
              <a:rPr lang="en-US" dirty="0" smtClean="0"/>
              <a:t>body-parser:</a:t>
            </a:r>
            <a:endParaRPr lang="en-US" dirty="0"/>
          </a:p>
          <a:p>
            <a:r>
              <a:rPr lang="en-US" dirty="0" smtClean="0"/>
              <a:t>cookie-parser:</a:t>
            </a:r>
            <a:endParaRPr lang="en-US" dirty="0"/>
          </a:p>
          <a:p>
            <a:r>
              <a:rPr lang="en-US" dirty="0" err="1" smtClean="0"/>
              <a:t>cors</a:t>
            </a:r>
            <a:r>
              <a:rPr lang="en-US" dirty="0" smtClean="0"/>
              <a:t>:</a:t>
            </a:r>
            <a:endParaRPr lang="en-US" dirty="0"/>
          </a:p>
          <a:p>
            <a:r>
              <a:rPr lang="en-US" dirty="0" err="1" smtClean="0"/>
              <a:t>dotenv</a:t>
            </a:r>
            <a:r>
              <a:rPr lang="en-US" dirty="0" smtClean="0"/>
              <a:t>: </a:t>
            </a:r>
            <a:endParaRPr lang="en-US" dirty="0"/>
          </a:p>
          <a:p>
            <a:r>
              <a:rPr lang="en-US" dirty="0" smtClean="0"/>
              <a:t>express:</a:t>
            </a:r>
          </a:p>
          <a:p>
            <a:r>
              <a:rPr lang="en-US" dirty="0" smtClean="0"/>
              <a:t>express-</a:t>
            </a:r>
            <a:r>
              <a:rPr lang="en-US" dirty="0" err="1" smtClean="0"/>
              <a:t>async</a:t>
            </a:r>
            <a:r>
              <a:rPr lang="en-US" dirty="0" smtClean="0"/>
              <a:t>-errors:</a:t>
            </a:r>
          </a:p>
          <a:p>
            <a:r>
              <a:rPr lang="en-US" dirty="0" smtClean="0"/>
              <a:t>file-system: </a:t>
            </a:r>
            <a:endParaRPr lang="en-US" dirty="0"/>
          </a:p>
          <a:p>
            <a:r>
              <a:rPr lang="en-US" dirty="0" smtClean="0"/>
              <a:t>helmet: </a:t>
            </a:r>
            <a:endParaRPr lang="en-US" dirty="0"/>
          </a:p>
          <a:p>
            <a:r>
              <a:rPr lang="en-US" dirty="0" err="1" smtClean="0"/>
              <a:t>jsonwebtoken</a:t>
            </a:r>
            <a:r>
              <a:rPr lang="en-US" dirty="0" smtClean="0"/>
              <a:t>: </a:t>
            </a:r>
            <a:endParaRPr lang="en-US" dirty="0"/>
          </a:p>
          <a:p>
            <a:r>
              <a:rPr lang="en-US" dirty="0" smtClean="0"/>
              <a:t>moment-</a:t>
            </a:r>
            <a:r>
              <a:rPr lang="en-US" dirty="0" err="1" smtClean="0"/>
              <a:t>timezone</a:t>
            </a:r>
            <a:r>
              <a:rPr lang="en-US" dirty="0" smtClean="0"/>
              <a:t>: </a:t>
            </a:r>
            <a:endParaRPr lang="en-US" dirty="0"/>
          </a:p>
          <a:p>
            <a:r>
              <a:rPr lang="en-US" dirty="0" smtClean="0"/>
              <a:t>mongoose: </a:t>
            </a:r>
            <a:endParaRPr lang="en-US" dirty="0"/>
          </a:p>
          <a:p>
            <a:r>
              <a:rPr lang="en-US" dirty="0" err="1" smtClean="0"/>
              <a:t>multer</a:t>
            </a:r>
            <a:r>
              <a:rPr lang="en-US" dirty="0" smtClean="0"/>
              <a:t>: </a:t>
            </a:r>
            <a:endParaRPr lang="en-US" dirty="0"/>
          </a:p>
          <a:p>
            <a:r>
              <a:rPr lang="en-US" dirty="0" smtClean="0"/>
              <a:t>node-</a:t>
            </a:r>
            <a:r>
              <a:rPr lang="en-US" dirty="0" err="1" smtClean="0"/>
              <a:t>cron</a:t>
            </a:r>
            <a:r>
              <a:rPr lang="en-US" dirty="0"/>
              <a:t>:</a:t>
            </a:r>
            <a:r>
              <a:rPr lang="en-US" dirty="0" smtClean="0"/>
              <a:t> </a:t>
            </a:r>
            <a:endParaRPr lang="en-US" dirty="0"/>
          </a:p>
          <a:p>
            <a:r>
              <a:rPr lang="en-US" dirty="0" err="1" smtClean="0"/>
              <a:t>nodemailer</a:t>
            </a:r>
            <a:r>
              <a:rPr lang="en-US" dirty="0" smtClean="0"/>
              <a:t>:</a:t>
            </a:r>
            <a:endParaRPr lang="en-US" dirty="0"/>
          </a:p>
          <a:p>
            <a:r>
              <a:rPr lang="en-US" dirty="0" err="1" smtClean="0"/>
              <a:t>nodemailer</a:t>
            </a:r>
            <a:r>
              <a:rPr lang="en-US" dirty="0" smtClean="0"/>
              <a:t>-</a:t>
            </a:r>
            <a:r>
              <a:rPr lang="en-US" dirty="0" err="1" smtClean="0"/>
              <a:t>mailgun</a:t>
            </a:r>
            <a:r>
              <a:rPr lang="en-US" dirty="0" smtClean="0"/>
              <a:t>-transport:</a:t>
            </a:r>
            <a:r>
              <a:rPr lang="en-US" dirty="0"/>
              <a:t>    </a:t>
            </a:r>
            <a:endParaRPr lang="en-US" dirty="0" smtClean="0"/>
          </a:p>
          <a:p>
            <a:r>
              <a:rPr lang="en-US" dirty="0" err="1" smtClean="0"/>
              <a:t>nodemon</a:t>
            </a:r>
            <a:r>
              <a:rPr lang="en-US" dirty="0" smtClean="0"/>
              <a:t>:</a:t>
            </a:r>
            <a:r>
              <a:rPr lang="en-US" dirty="0"/>
              <a:t> </a:t>
            </a:r>
            <a:endParaRPr lang="en-US" dirty="0" smtClean="0"/>
          </a:p>
          <a:p>
            <a:r>
              <a:rPr lang="en-US" dirty="0" err="1" smtClean="0"/>
              <a:t>Uuid</a:t>
            </a:r>
            <a:r>
              <a:rPr lang="en-US" dirty="0"/>
              <a:t>:</a:t>
            </a:r>
            <a:r>
              <a:rPr lang="en-US" dirty="0" smtClean="0"/>
              <a:t> </a:t>
            </a:r>
            <a:endParaRPr lang="en-US" dirty="0"/>
          </a:p>
        </p:txBody>
      </p:sp>
      <p:pic>
        <p:nvPicPr>
          <p:cNvPr id="3" name="Picture 2"/>
          <p:cNvPicPr>
            <a:picLocks noChangeAspect="1"/>
          </p:cNvPicPr>
          <p:nvPr/>
        </p:nvPicPr>
        <p:blipFill>
          <a:blip r:embed="rId2"/>
          <a:stretch>
            <a:fillRect/>
          </a:stretch>
        </p:blipFill>
        <p:spPr>
          <a:xfrm>
            <a:off x="3917129" y="942109"/>
            <a:ext cx="9406504" cy="5117483"/>
          </a:xfrm>
          <a:prstGeom prst="rect">
            <a:avLst/>
          </a:prstGeom>
        </p:spPr>
      </p:pic>
      <p:pic>
        <p:nvPicPr>
          <p:cNvPr id="5" name="Picture 4"/>
          <p:cNvPicPr>
            <a:picLocks noChangeAspect="1"/>
          </p:cNvPicPr>
          <p:nvPr/>
        </p:nvPicPr>
        <p:blipFill>
          <a:blip r:embed="rId3"/>
          <a:stretch>
            <a:fillRect/>
          </a:stretch>
        </p:blipFill>
        <p:spPr>
          <a:xfrm>
            <a:off x="3554411" y="3288682"/>
            <a:ext cx="14008413" cy="1089354"/>
          </a:xfrm>
          <a:prstGeom prst="rect">
            <a:avLst/>
          </a:prstGeom>
        </p:spPr>
      </p:pic>
      <p:pic>
        <p:nvPicPr>
          <p:cNvPr id="6" name="Picture 5"/>
          <p:cNvPicPr>
            <a:picLocks noChangeAspect="1"/>
          </p:cNvPicPr>
          <p:nvPr/>
        </p:nvPicPr>
        <p:blipFill>
          <a:blip r:embed="rId4"/>
          <a:stretch>
            <a:fillRect/>
          </a:stretch>
        </p:blipFill>
        <p:spPr>
          <a:xfrm>
            <a:off x="4543820" y="2361170"/>
            <a:ext cx="6105774" cy="3125230"/>
          </a:xfrm>
          <a:prstGeom prst="rect">
            <a:avLst/>
          </a:prstGeom>
        </p:spPr>
      </p:pic>
      <p:pic>
        <p:nvPicPr>
          <p:cNvPr id="10" name="Picture 9"/>
          <p:cNvPicPr>
            <a:picLocks noChangeAspect="1"/>
          </p:cNvPicPr>
          <p:nvPr/>
        </p:nvPicPr>
        <p:blipFill>
          <a:blip r:embed="rId5"/>
          <a:stretch>
            <a:fillRect/>
          </a:stretch>
        </p:blipFill>
        <p:spPr>
          <a:xfrm>
            <a:off x="3625068" y="201753"/>
            <a:ext cx="8830129" cy="2529889"/>
          </a:xfrm>
          <a:prstGeom prst="rect">
            <a:avLst/>
          </a:prstGeom>
        </p:spPr>
      </p:pic>
      <p:pic>
        <p:nvPicPr>
          <p:cNvPr id="12" name="Picture 11"/>
          <p:cNvPicPr>
            <a:picLocks noChangeAspect="1"/>
          </p:cNvPicPr>
          <p:nvPr/>
        </p:nvPicPr>
        <p:blipFill>
          <a:blip r:embed="rId6"/>
          <a:stretch>
            <a:fillRect/>
          </a:stretch>
        </p:blipFill>
        <p:spPr>
          <a:xfrm>
            <a:off x="4018214" y="916626"/>
            <a:ext cx="8211696" cy="4744112"/>
          </a:xfrm>
          <a:prstGeom prst="rect">
            <a:avLst/>
          </a:prstGeom>
        </p:spPr>
      </p:pic>
      <p:pic>
        <p:nvPicPr>
          <p:cNvPr id="13" name="Picture 12"/>
          <p:cNvPicPr>
            <a:picLocks noChangeAspect="1"/>
          </p:cNvPicPr>
          <p:nvPr/>
        </p:nvPicPr>
        <p:blipFill>
          <a:blip r:embed="rId7"/>
          <a:stretch>
            <a:fillRect/>
          </a:stretch>
        </p:blipFill>
        <p:spPr>
          <a:xfrm>
            <a:off x="3917129" y="2827585"/>
            <a:ext cx="8743406" cy="4724549"/>
          </a:xfrm>
          <a:prstGeom prst="rect">
            <a:avLst/>
          </a:prstGeom>
        </p:spPr>
      </p:pic>
      <p:pic>
        <p:nvPicPr>
          <p:cNvPr id="14" name="Picture 13"/>
          <p:cNvPicPr>
            <a:picLocks noChangeAspect="1"/>
          </p:cNvPicPr>
          <p:nvPr/>
        </p:nvPicPr>
        <p:blipFill>
          <a:blip r:embed="rId8"/>
          <a:stretch>
            <a:fillRect/>
          </a:stretch>
        </p:blipFill>
        <p:spPr>
          <a:xfrm>
            <a:off x="4220977" y="847470"/>
            <a:ext cx="7796757" cy="4306421"/>
          </a:xfrm>
          <a:prstGeom prst="rect">
            <a:avLst/>
          </a:prstGeom>
        </p:spPr>
      </p:pic>
      <p:pic>
        <p:nvPicPr>
          <p:cNvPr id="15" name="Picture 14"/>
          <p:cNvPicPr>
            <a:picLocks noChangeAspect="1"/>
          </p:cNvPicPr>
          <p:nvPr/>
        </p:nvPicPr>
        <p:blipFill>
          <a:blip r:embed="rId9"/>
          <a:stretch>
            <a:fillRect/>
          </a:stretch>
        </p:blipFill>
        <p:spPr>
          <a:xfrm>
            <a:off x="3587589" y="3434412"/>
            <a:ext cx="7586683" cy="3138539"/>
          </a:xfrm>
          <a:prstGeom prst="rect">
            <a:avLst/>
          </a:prstGeom>
        </p:spPr>
      </p:pic>
    </p:spTree>
    <p:extLst>
      <p:ext uri="{BB962C8B-B14F-4D97-AF65-F5344CB8AC3E}">
        <p14:creationId xmlns:p14="http://schemas.microsoft.com/office/powerpoint/2010/main" val="852320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anim calcmode="lin" valueType="num">
                                      <p:cBhvr>
                                        <p:cTn id="8" dur="1500" fill="hold"/>
                                        <p:tgtEl>
                                          <p:spTgt spid="8"/>
                                        </p:tgtEl>
                                        <p:attrNameLst>
                                          <p:attrName>ppt_x</p:attrName>
                                        </p:attrNameLst>
                                      </p:cBhvr>
                                      <p:tavLst>
                                        <p:tav tm="0">
                                          <p:val>
                                            <p:strVal val="#ppt_x"/>
                                          </p:val>
                                        </p:tav>
                                        <p:tav tm="100000">
                                          <p:val>
                                            <p:strVal val="#ppt_x"/>
                                          </p:val>
                                        </p:tav>
                                      </p:tavLst>
                                    </p:anim>
                                    <p:anim calcmode="lin" valueType="num">
                                      <p:cBhvr>
                                        <p:cTn id="9" dur="1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3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5969726" y="0"/>
            <a:ext cx="6222274"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1BDF1F-2518-4ACF-BF06-2C872289C537}"/>
              </a:ext>
            </a:extLst>
          </p:cNvPr>
          <p:cNvSpPr txBox="1"/>
          <p:nvPr/>
        </p:nvSpPr>
        <p:spPr>
          <a:xfrm>
            <a:off x="672612" y="634020"/>
            <a:ext cx="4126523" cy="584775"/>
          </a:xfrm>
          <a:prstGeom prst="rect">
            <a:avLst/>
          </a:prstGeom>
          <a:noFill/>
        </p:spPr>
        <p:txBody>
          <a:bodyPr wrap="square" rtlCol="0">
            <a:spAutoFit/>
          </a:bodyPr>
          <a:lstStyle/>
          <a:p>
            <a:r>
              <a:rPr lang="en-US" sz="3200" b="1" dirty="0" smtClean="0">
                <a:solidFill>
                  <a:schemeClr val="bg1"/>
                </a:solidFill>
                <a:latin typeface="+mj-lt"/>
                <a:ea typeface="Microsoft YaHei Light" panose="020B0502040204020203" pitchFamily="34" charset="-122"/>
              </a:rPr>
              <a:t>Process</a:t>
            </a:r>
            <a:endParaRPr lang="en-US" sz="3200" b="1" dirty="0">
              <a:solidFill>
                <a:schemeClr val="bg1"/>
              </a:solidFill>
              <a:latin typeface="+mj-lt"/>
              <a:ea typeface="Microsoft YaHei Light" panose="020B0502040204020203" pitchFamily="34" charset="-122"/>
            </a:endParaRPr>
          </a:p>
        </p:txBody>
      </p:sp>
      <p:cxnSp>
        <p:nvCxnSpPr>
          <p:cNvPr id="11" name="Straight Connector 10">
            <a:extLst>
              <a:ext uri="{FF2B5EF4-FFF2-40B4-BE49-F238E27FC236}">
                <a16:creationId xmlns:a16="http://schemas.microsoft.com/office/drawing/2014/main" id="{16D58931-5B22-4333-B51F-737750AE4EF9}"/>
              </a:ext>
            </a:extLst>
          </p:cNvPr>
          <p:cNvCxnSpPr>
            <a:cxnSpLocks/>
          </p:cNvCxnSpPr>
          <p:nvPr/>
        </p:nvCxnSpPr>
        <p:spPr>
          <a:xfrm flipV="1">
            <a:off x="807888" y="1378567"/>
            <a:ext cx="1203792" cy="97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8A988B-5616-4E2A-82CD-F16DA8478115}"/>
              </a:ext>
            </a:extLst>
          </p:cNvPr>
          <p:cNvSpPr txBox="1"/>
          <p:nvPr/>
        </p:nvSpPr>
        <p:spPr>
          <a:xfrm>
            <a:off x="672612" y="1463322"/>
            <a:ext cx="2881799" cy="646331"/>
          </a:xfrm>
          <a:prstGeom prst="rect">
            <a:avLst/>
          </a:prstGeom>
          <a:noFill/>
        </p:spPr>
        <p:txBody>
          <a:bodyPr wrap="square" rtlCol="0">
            <a:spAutoFit/>
          </a:bodyPr>
          <a:lstStyle/>
          <a:p>
            <a:pPr>
              <a:lnSpc>
                <a:spcPct val="200000"/>
              </a:lnSpc>
            </a:pPr>
            <a:r>
              <a:rPr lang="en-US" b="1" spc="300" dirty="0" smtClean="0">
                <a:solidFill>
                  <a:srgbClr val="FF0000"/>
                </a:solidFill>
                <a:effectLst/>
                <a:uFill>
                  <a:solidFill>
                    <a:srgbClr val="000000"/>
                  </a:solidFill>
                </a:uFill>
                <a:ea typeface="Arial" panose="020B0604020202020204" pitchFamily="34" charset="0"/>
              </a:rPr>
              <a:t>Front end package</a:t>
            </a:r>
            <a:r>
              <a:rPr lang="en-US" b="1" dirty="0" smtClean="0">
                <a:solidFill>
                  <a:srgbClr val="FF0000"/>
                </a:solidFill>
                <a:effectLst/>
                <a:uFill>
                  <a:solidFill>
                    <a:srgbClr val="000000"/>
                  </a:solidFill>
                </a:uFill>
                <a:ea typeface="Arial" panose="020B0604020202020204" pitchFamily="34" charset="0"/>
              </a:rPr>
              <a:t>:</a:t>
            </a:r>
            <a:endParaRPr lang="en-US" b="1" dirty="0">
              <a:solidFill>
                <a:srgbClr val="FF0000"/>
              </a:solidFill>
              <a:effectLst/>
              <a:uFill>
                <a:solidFill>
                  <a:srgbClr val="000000"/>
                </a:solidFill>
              </a:uFill>
              <a:ea typeface="Arial" panose="020B0604020202020204" pitchFamily="34" charset="0"/>
            </a:endParaRPr>
          </a:p>
        </p:txBody>
      </p:sp>
      <p:sp>
        <p:nvSpPr>
          <p:cNvPr id="9" name="TextBox 8">
            <a:extLst>
              <a:ext uri="{FF2B5EF4-FFF2-40B4-BE49-F238E27FC236}">
                <a16:creationId xmlns:a16="http://schemas.microsoft.com/office/drawing/2014/main" id="{0D0D7A64-28CB-48CE-966A-46F3D816770B}"/>
              </a:ext>
            </a:extLst>
          </p:cNvPr>
          <p:cNvSpPr txBox="1"/>
          <p:nvPr/>
        </p:nvSpPr>
        <p:spPr>
          <a:xfrm>
            <a:off x="672612" y="2109653"/>
            <a:ext cx="3679578" cy="4801314"/>
          </a:xfrm>
          <a:prstGeom prst="rect">
            <a:avLst/>
          </a:prstGeom>
          <a:noFill/>
        </p:spPr>
        <p:txBody>
          <a:bodyPr wrap="square" rtlCol="0">
            <a:spAutoFit/>
          </a:bodyPr>
          <a:lstStyle/>
          <a:p>
            <a:r>
              <a:rPr lang="en-US" dirty="0" err="1" smtClean="0"/>
              <a:t>dompurify</a:t>
            </a:r>
            <a:r>
              <a:rPr lang="en-US" dirty="0"/>
              <a:t>:</a:t>
            </a:r>
            <a:endParaRPr lang="en-US" dirty="0" smtClean="0"/>
          </a:p>
          <a:p>
            <a:r>
              <a:rPr lang="en-US" dirty="0" smtClean="0"/>
              <a:t>draft-</a:t>
            </a:r>
            <a:r>
              <a:rPr lang="en-US" dirty="0" err="1" smtClean="0"/>
              <a:t>js</a:t>
            </a:r>
            <a:r>
              <a:rPr lang="en-US" dirty="0"/>
              <a:t>:</a:t>
            </a:r>
            <a:endParaRPr lang="en-US" dirty="0"/>
          </a:p>
          <a:p>
            <a:r>
              <a:rPr lang="en-US" dirty="0" smtClean="0"/>
              <a:t>flag-icons</a:t>
            </a:r>
            <a:r>
              <a:rPr lang="en-US" dirty="0"/>
              <a:t>:</a:t>
            </a:r>
            <a:endParaRPr lang="en-US" dirty="0"/>
          </a:p>
          <a:p>
            <a:r>
              <a:rPr lang="en-US" dirty="0" smtClean="0"/>
              <a:t>framer-motion:</a:t>
            </a:r>
            <a:endParaRPr lang="en-US" dirty="0"/>
          </a:p>
          <a:p>
            <a:r>
              <a:rPr lang="en-US" dirty="0" err="1"/>
              <a:t>g</a:t>
            </a:r>
            <a:r>
              <a:rPr lang="en-US" dirty="0" err="1" smtClean="0"/>
              <a:t>sap</a:t>
            </a:r>
            <a:r>
              <a:rPr lang="en-US" dirty="0"/>
              <a:t>:</a:t>
            </a:r>
            <a:endParaRPr lang="en-US" dirty="0"/>
          </a:p>
          <a:p>
            <a:r>
              <a:rPr lang="en-US" dirty="0" smtClean="0"/>
              <a:t>i18next</a:t>
            </a:r>
            <a:r>
              <a:rPr lang="en-US" dirty="0"/>
              <a:t>:</a:t>
            </a:r>
            <a:endParaRPr lang="en-US" dirty="0"/>
          </a:p>
          <a:p>
            <a:r>
              <a:rPr lang="en-US" dirty="0" err="1" smtClean="0"/>
              <a:t>js</a:t>
            </a:r>
            <a:r>
              <a:rPr lang="en-US" dirty="0" smtClean="0"/>
              <a:t>-cookie</a:t>
            </a:r>
            <a:r>
              <a:rPr lang="en-US" dirty="0"/>
              <a:t>:</a:t>
            </a:r>
            <a:endParaRPr lang="en-US" dirty="0"/>
          </a:p>
          <a:p>
            <a:r>
              <a:rPr lang="en-US" dirty="0" smtClean="0"/>
              <a:t>react-awesome-slider</a:t>
            </a:r>
            <a:r>
              <a:rPr lang="en-US" dirty="0"/>
              <a:t>:</a:t>
            </a:r>
            <a:endParaRPr lang="en-US" dirty="0"/>
          </a:p>
          <a:p>
            <a:r>
              <a:rPr lang="en-US" dirty="0" smtClean="0"/>
              <a:t>react-icons:</a:t>
            </a:r>
            <a:endParaRPr lang="en-US" dirty="0"/>
          </a:p>
          <a:p>
            <a:r>
              <a:rPr lang="en-US" dirty="0" smtClean="0"/>
              <a:t>react-intersection-observer</a:t>
            </a:r>
            <a:r>
              <a:rPr lang="en-US" dirty="0"/>
              <a:t>:</a:t>
            </a:r>
            <a:endParaRPr lang="en-US" dirty="0"/>
          </a:p>
          <a:p>
            <a:r>
              <a:rPr lang="en-US" dirty="0" smtClean="0"/>
              <a:t>react-parallax</a:t>
            </a:r>
            <a:r>
              <a:rPr lang="en-US" dirty="0"/>
              <a:t>:</a:t>
            </a:r>
            <a:endParaRPr lang="en-US" dirty="0"/>
          </a:p>
          <a:p>
            <a:r>
              <a:rPr lang="en-US" dirty="0" smtClean="0"/>
              <a:t>react-player</a:t>
            </a:r>
            <a:r>
              <a:rPr lang="en-US" dirty="0"/>
              <a:t>:</a:t>
            </a:r>
            <a:endParaRPr lang="en-US" dirty="0"/>
          </a:p>
          <a:p>
            <a:r>
              <a:rPr lang="en-US" dirty="0" smtClean="0"/>
              <a:t>react-pro-sidebar:</a:t>
            </a:r>
            <a:endParaRPr lang="en-US" dirty="0"/>
          </a:p>
          <a:p>
            <a:r>
              <a:rPr lang="en-US" dirty="0" smtClean="0"/>
              <a:t>react-router-</a:t>
            </a:r>
            <a:r>
              <a:rPr lang="en-US" dirty="0" err="1" smtClean="0"/>
              <a:t>dom</a:t>
            </a:r>
            <a:r>
              <a:rPr lang="en-US" dirty="0" smtClean="0"/>
              <a:t>:</a:t>
            </a:r>
            <a:endParaRPr lang="en-US" dirty="0" smtClean="0"/>
          </a:p>
          <a:p>
            <a:r>
              <a:rPr lang="en-US" dirty="0" smtClean="0"/>
              <a:t>react-scroll</a:t>
            </a:r>
            <a:r>
              <a:rPr lang="en-US" dirty="0"/>
              <a:t>:</a:t>
            </a:r>
            <a:endParaRPr lang="en-US" dirty="0"/>
          </a:p>
          <a:p>
            <a:r>
              <a:rPr lang="en-US" dirty="0" smtClean="0"/>
              <a:t>styled-components</a:t>
            </a:r>
            <a:r>
              <a:rPr lang="en-US" dirty="0" smtClean="0"/>
              <a:t>:</a:t>
            </a:r>
            <a:br>
              <a:rPr lang="en-US" dirty="0" smtClean="0"/>
            </a:br>
            <a:r>
              <a:rPr lang="en-US" dirty="0" smtClean="0"/>
              <a:t>@</a:t>
            </a:r>
            <a:r>
              <a:rPr lang="en-US" dirty="0" err="1" smtClean="0"/>
              <a:t>hapi</a:t>
            </a:r>
            <a:r>
              <a:rPr lang="en-US" dirty="0" smtClean="0"/>
              <a:t>/</a:t>
            </a:r>
            <a:r>
              <a:rPr lang="en-US" dirty="0" err="1" smtClean="0"/>
              <a:t>joi</a:t>
            </a:r>
            <a:endParaRPr lang="en-US" sz="1200" b="1" dirty="0">
              <a:solidFill>
                <a:schemeClr val="bg1"/>
              </a:solidFill>
              <a:effectLst/>
              <a:uFill>
                <a:solidFill>
                  <a:srgbClr val="000000"/>
                </a:solidFill>
              </a:uFill>
              <a:latin typeface="+mj-lt"/>
              <a:ea typeface="Arial" panose="020B0604020202020204" pitchFamily="34" charset="0"/>
            </a:endParaRPr>
          </a:p>
        </p:txBody>
      </p:sp>
      <p:pic>
        <p:nvPicPr>
          <p:cNvPr id="20" name="Picture 19">
            <a:extLst>
              <a:ext uri="{FF2B5EF4-FFF2-40B4-BE49-F238E27FC236}">
                <a16:creationId xmlns:a16="http://schemas.microsoft.com/office/drawing/2014/main" id="{0AA6A048-F7C1-4C7A-A4D2-B632854AEA27}"/>
              </a:ext>
            </a:extLst>
          </p:cNvPr>
          <p:cNvPicPr>
            <a:picLocks noChangeAspect="1"/>
          </p:cNvPicPr>
          <p:nvPr/>
        </p:nvPicPr>
        <p:blipFill>
          <a:blip r:embed="rId2">
            <a:extLst>
              <a:ext uri="{28A0092B-C50C-407E-A947-70E740481C1C}">
                <a14:useLocalDpi xmlns:a14="http://schemas.microsoft.com/office/drawing/2010/main" val="0"/>
              </a:ext>
            </a:extLst>
          </a:blip>
          <a:srcRect l="2998" r="2998"/>
          <a:stretch/>
        </p:blipFill>
        <p:spPr>
          <a:xfrm>
            <a:off x="6586895" y="562771"/>
            <a:ext cx="5156613" cy="5655149"/>
          </a:xfrm>
          <a:prstGeom prst="roundRect">
            <a:avLst>
              <a:gd name="adj" fmla="val 8594"/>
            </a:avLst>
          </a:prstGeom>
          <a:solidFill>
            <a:srgbClr val="FFFFFF">
              <a:shade val="85000"/>
            </a:srgbClr>
          </a:solidFill>
          <a:ln>
            <a:noFill/>
          </a:ln>
          <a:effectLst>
            <a:reflection endPos="0" dist="5000" dir="5400000" sy="-100000" algn="bl" rotWithShape="0"/>
          </a:effectLst>
        </p:spPr>
      </p:pic>
      <p:pic>
        <p:nvPicPr>
          <p:cNvPr id="2" name="Picture 1"/>
          <p:cNvPicPr>
            <a:picLocks noChangeAspect="1"/>
          </p:cNvPicPr>
          <p:nvPr/>
        </p:nvPicPr>
        <p:blipFill>
          <a:blip r:embed="rId3"/>
          <a:stretch>
            <a:fillRect/>
          </a:stretch>
        </p:blipFill>
        <p:spPr>
          <a:xfrm>
            <a:off x="4213087" y="926407"/>
            <a:ext cx="8231916" cy="4536792"/>
          </a:xfrm>
          <a:prstGeom prst="rect">
            <a:avLst/>
          </a:prstGeom>
        </p:spPr>
      </p:pic>
      <p:pic>
        <p:nvPicPr>
          <p:cNvPr id="3" name="Picture 2"/>
          <p:cNvPicPr>
            <a:picLocks noChangeAspect="1"/>
          </p:cNvPicPr>
          <p:nvPr/>
        </p:nvPicPr>
        <p:blipFill>
          <a:blip r:embed="rId4"/>
          <a:stretch>
            <a:fillRect/>
          </a:stretch>
        </p:blipFill>
        <p:spPr>
          <a:xfrm>
            <a:off x="4969358" y="122398"/>
            <a:ext cx="5449259" cy="6499437"/>
          </a:xfrm>
          <a:prstGeom prst="rect">
            <a:avLst/>
          </a:prstGeom>
        </p:spPr>
      </p:pic>
      <p:pic>
        <p:nvPicPr>
          <p:cNvPr id="5" name="Picture 4"/>
          <p:cNvPicPr>
            <a:picLocks noChangeAspect="1"/>
          </p:cNvPicPr>
          <p:nvPr/>
        </p:nvPicPr>
        <p:blipFill>
          <a:blip r:embed="rId5"/>
          <a:stretch>
            <a:fillRect/>
          </a:stretch>
        </p:blipFill>
        <p:spPr>
          <a:xfrm>
            <a:off x="4217756" y="634020"/>
            <a:ext cx="6952462" cy="4323081"/>
          </a:xfrm>
          <a:prstGeom prst="rect">
            <a:avLst/>
          </a:prstGeom>
        </p:spPr>
      </p:pic>
      <p:pic>
        <p:nvPicPr>
          <p:cNvPr id="6" name="Picture 5"/>
          <p:cNvPicPr>
            <a:picLocks noChangeAspect="1"/>
          </p:cNvPicPr>
          <p:nvPr/>
        </p:nvPicPr>
        <p:blipFill>
          <a:blip r:embed="rId6"/>
          <a:stretch>
            <a:fillRect/>
          </a:stretch>
        </p:blipFill>
        <p:spPr>
          <a:xfrm>
            <a:off x="4454246" y="450848"/>
            <a:ext cx="5396335" cy="6064328"/>
          </a:xfrm>
          <a:prstGeom prst="rect">
            <a:avLst/>
          </a:prstGeom>
        </p:spPr>
      </p:pic>
      <p:pic>
        <p:nvPicPr>
          <p:cNvPr id="10" name="Picture 9"/>
          <p:cNvPicPr>
            <a:picLocks noChangeAspect="1"/>
          </p:cNvPicPr>
          <p:nvPr/>
        </p:nvPicPr>
        <p:blipFill>
          <a:blip r:embed="rId7"/>
          <a:stretch>
            <a:fillRect/>
          </a:stretch>
        </p:blipFill>
        <p:spPr>
          <a:xfrm>
            <a:off x="3554411" y="629151"/>
            <a:ext cx="9392369" cy="4538594"/>
          </a:xfrm>
          <a:prstGeom prst="rect">
            <a:avLst/>
          </a:prstGeom>
        </p:spPr>
      </p:pic>
      <p:pic>
        <p:nvPicPr>
          <p:cNvPr id="12" name="Picture 11"/>
          <p:cNvPicPr>
            <a:picLocks noChangeAspect="1"/>
          </p:cNvPicPr>
          <p:nvPr/>
        </p:nvPicPr>
        <p:blipFill>
          <a:blip r:embed="rId8"/>
          <a:stretch>
            <a:fillRect/>
          </a:stretch>
        </p:blipFill>
        <p:spPr>
          <a:xfrm>
            <a:off x="4585164" y="352266"/>
            <a:ext cx="7201905" cy="5325218"/>
          </a:xfrm>
          <a:prstGeom prst="rect">
            <a:avLst/>
          </a:prstGeom>
        </p:spPr>
      </p:pic>
      <p:pic>
        <p:nvPicPr>
          <p:cNvPr id="13" name="Picture 12"/>
          <p:cNvPicPr>
            <a:picLocks noChangeAspect="1"/>
          </p:cNvPicPr>
          <p:nvPr/>
        </p:nvPicPr>
        <p:blipFill>
          <a:blip r:embed="rId9"/>
          <a:stretch>
            <a:fillRect/>
          </a:stretch>
        </p:blipFill>
        <p:spPr>
          <a:xfrm>
            <a:off x="4275092" y="-11846"/>
            <a:ext cx="6226659" cy="6426501"/>
          </a:xfrm>
          <a:prstGeom prst="rect">
            <a:avLst/>
          </a:prstGeom>
        </p:spPr>
      </p:pic>
    </p:spTree>
    <p:extLst>
      <p:ext uri="{BB962C8B-B14F-4D97-AF65-F5344CB8AC3E}">
        <p14:creationId xmlns:p14="http://schemas.microsoft.com/office/powerpoint/2010/main" val="2795226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anim calcmode="lin" valueType="num">
                                      <p:cBhvr>
                                        <p:cTn id="8" dur="1500" fill="hold"/>
                                        <p:tgtEl>
                                          <p:spTgt spid="8"/>
                                        </p:tgtEl>
                                        <p:attrNameLst>
                                          <p:attrName>ppt_x</p:attrName>
                                        </p:attrNameLst>
                                      </p:cBhvr>
                                      <p:tavLst>
                                        <p:tav tm="0">
                                          <p:val>
                                            <p:strVal val="#ppt_x"/>
                                          </p:val>
                                        </p:tav>
                                        <p:tav tm="100000">
                                          <p:val>
                                            <p:strVal val="#ppt_x"/>
                                          </p:val>
                                        </p:tav>
                                      </p:tavLst>
                                    </p:anim>
                                    <p:anim calcmode="lin" valueType="num">
                                      <p:cBhvr>
                                        <p:cTn id="9" dur="1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3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750"/>
                                        <p:tgtEl>
                                          <p:spTgt spid="9"/>
                                        </p:tgtEl>
                                      </p:cBhvr>
                                    </p:animEffect>
                                  </p:childTnLst>
                                </p:cTn>
                              </p:par>
                              <p:par>
                                <p:cTn id="15" presetID="16" presetClass="entr" presetSubtype="21"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5764530" y="0"/>
            <a:ext cx="6427470" cy="6858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CD2CCB7-908F-4EC6-98C4-23954C92D6F8}"/>
              </a:ext>
            </a:extLst>
          </p:cNvPr>
          <p:cNvSpPr txBox="1"/>
          <p:nvPr/>
        </p:nvSpPr>
        <p:spPr>
          <a:xfrm>
            <a:off x="571500" y="1395819"/>
            <a:ext cx="4846320" cy="797591"/>
          </a:xfrm>
          <a:prstGeom prst="rect">
            <a:avLst/>
          </a:prstGeom>
          <a:noFill/>
        </p:spPr>
        <p:txBody>
          <a:bodyPr wrap="square" rtlCol="0">
            <a:spAutoFit/>
          </a:bodyPr>
          <a:lstStyle/>
          <a:p>
            <a:pPr>
              <a:lnSpc>
                <a:spcPct val="150000"/>
              </a:lnSpc>
            </a:pPr>
            <a:r>
              <a:rPr lang="en-US" b="1" dirty="0">
                <a:solidFill>
                  <a:schemeClr val="bg1"/>
                </a:solidFill>
                <a:uFill>
                  <a:solidFill>
                    <a:srgbClr val="000000"/>
                  </a:solidFill>
                </a:uFill>
                <a:latin typeface="+mj-lt"/>
                <a:ea typeface="Arial" panose="020B0604020202020204" pitchFamily="34" charset="0"/>
              </a:rPr>
              <a:t>1) Research other people’s Content</a:t>
            </a:r>
          </a:p>
          <a:p>
            <a:pPr>
              <a:lnSpc>
                <a:spcPct val="150000"/>
              </a:lnSpc>
            </a:pPr>
            <a:r>
              <a:rPr lang="en-US" sz="1400" dirty="0">
                <a:solidFill>
                  <a:schemeClr val="bg1"/>
                </a:solidFill>
                <a:uFill>
                  <a:solidFill>
                    <a:srgbClr val="000000"/>
                  </a:solidFill>
                </a:uFill>
                <a:latin typeface="+mj-lt"/>
                <a:ea typeface="Arial" panose="020B0604020202020204" pitchFamily="34" charset="0"/>
              </a:rPr>
              <a:t>75% trends &amp; 25% evergreen videos</a:t>
            </a:r>
          </a:p>
        </p:txBody>
      </p:sp>
      <p:sp>
        <p:nvSpPr>
          <p:cNvPr id="19" name="TextBox 18">
            <a:extLst>
              <a:ext uri="{FF2B5EF4-FFF2-40B4-BE49-F238E27FC236}">
                <a16:creationId xmlns:a16="http://schemas.microsoft.com/office/drawing/2014/main" id="{110957B9-3177-4B3B-B809-392A8C3515EE}"/>
              </a:ext>
            </a:extLst>
          </p:cNvPr>
          <p:cNvSpPr txBox="1"/>
          <p:nvPr/>
        </p:nvSpPr>
        <p:spPr>
          <a:xfrm>
            <a:off x="7918973" y="-4017982"/>
            <a:ext cx="1636507" cy="10815718"/>
          </a:xfrm>
          <a:prstGeom prst="rect">
            <a:avLst/>
          </a:prstGeom>
          <a:noFill/>
        </p:spPr>
        <p:txBody>
          <a:bodyPr wrap="square" rtlCol="0" anchor="ctr">
            <a:spAutoFit/>
          </a:bodyPr>
          <a:lstStyle/>
          <a:p>
            <a:pPr>
              <a:lnSpc>
                <a:spcPct val="200000"/>
              </a:lnSpc>
            </a:pPr>
            <a:r>
              <a:rPr lang="en-US" sz="41300" b="1" dirty="0">
                <a:solidFill>
                  <a:schemeClr val="bg1"/>
                </a:solidFill>
                <a:effectLst>
                  <a:glow rad="546100">
                    <a:schemeClr val="accent3">
                      <a:satMod val="175000"/>
                      <a:alpha val="30000"/>
                    </a:schemeClr>
                  </a:glow>
                </a:effectLst>
                <a:uFill>
                  <a:solidFill>
                    <a:srgbClr val="000000"/>
                  </a:solidFill>
                </a:uFill>
                <a:latin typeface="Yu Gothic UI Light" panose="020B0300000000000000" pitchFamily="34" charset="-128"/>
                <a:ea typeface="Yu Gothic UI Light" panose="020B0300000000000000" pitchFamily="34" charset="-128"/>
              </a:rPr>
              <a:t>?</a:t>
            </a:r>
            <a:endParaRPr lang="en-US" sz="5400" b="1" dirty="0">
              <a:solidFill>
                <a:schemeClr val="bg1"/>
              </a:solidFill>
              <a:effectLst>
                <a:glow rad="546100">
                  <a:schemeClr val="accent3">
                    <a:satMod val="175000"/>
                    <a:alpha val="30000"/>
                  </a:schemeClr>
                </a:glow>
              </a:effectLst>
              <a:uFill>
                <a:solidFill>
                  <a:srgbClr val="000000"/>
                </a:solidFill>
              </a:uFill>
              <a:latin typeface="Yu Gothic UI Light" panose="020B0300000000000000" pitchFamily="34" charset="-128"/>
              <a:ea typeface="Yu Gothic UI Light" panose="020B0300000000000000" pitchFamily="34" charset="-128"/>
            </a:endParaRPr>
          </a:p>
        </p:txBody>
      </p:sp>
      <p:sp>
        <p:nvSpPr>
          <p:cNvPr id="13" name="TextBox 12">
            <a:extLst>
              <a:ext uri="{FF2B5EF4-FFF2-40B4-BE49-F238E27FC236}">
                <a16:creationId xmlns:a16="http://schemas.microsoft.com/office/drawing/2014/main" id="{81AE5570-995D-4BBF-95A8-4CE9D9B616DE}"/>
              </a:ext>
            </a:extLst>
          </p:cNvPr>
          <p:cNvSpPr txBox="1"/>
          <p:nvPr/>
        </p:nvSpPr>
        <p:spPr>
          <a:xfrm>
            <a:off x="7053686" y="3266449"/>
            <a:ext cx="4560951" cy="954107"/>
          </a:xfrm>
          <a:prstGeom prst="rect">
            <a:avLst/>
          </a:prstGeom>
          <a:noFill/>
        </p:spPr>
        <p:txBody>
          <a:bodyPr wrap="square" rtlCol="0">
            <a:spAutoFit/>
          </a:bodyPr>
          <a:lstStyle/>
          <a:p>
            <a:pPr>
              <a:lnSpc>
                <a:spcPct val="200000"/>
              </a:lnSpc>
            </a:pPr>
            <a:r>
              <a:rPr lang="en-US" sz="2800" b="1" dirty="0">
                <a:solidFill>
                  <a:schemeClr val="bg1">
                    <a:lumMod val="50000"/>
                  </a:schemeClr>
                </a:solidFill>
                <a:effectLst/>
                <a:uFill>
                  <a:solidFill>
                    <a:srgbClr val="000000"/>
                  </a:solidFill>
                </a:uFill>
                <a:latin typeface="+mj-lt"/>
                <a:ea typeface="Arial" panose="020B0604020202020204" pitchFamily="34" charset="0"/>
              </a:rPr>
              <a:t>WHAT </a:t>
            </a:r>
            <a:r>
              <a:rPr lang="en-US" sz="2800" b="1" dirty="0">
                <a:solidFill>
                  <a:srgbClr val="C00000"/>
                </a:solidFill>
                <a:effectLst>
                  <a:outerShdw blurRad="38100" dist="38100" dir="2700000" algn="tl">
                    <a:srgbClr val="000000">
                      <a:alpha val="43137"/>
                    </a:srgbClr>
                  </a:outerShdw>
                </a:effectLst>
                <a:uFill>
                  <a:solidFill>
                    <a:srgbClr val="000000"/>
                  </a:solidFill>
                </a:uFill>
                <a:latin typeface="+mj-lt"/>
                <a:ea typeface="Arial" panose="020B0604020202020204" pitchFamily="34" charset="0"/>
              </a:rPr>
              <a:t>OPTIONS</a:t>
            </a:r>
            <a:r>
              <a:rPr lang="en-US" sz="2800" b="1" dirty="0">
                <a:solidFill>
                  <a:schemeClr val="bg1"/>
                </a:solidFill>
                <a:effectLst/>
                <a:uFill>
                  <a:solidFill>
                    <a:srgbClr val="000000"/>
                  </a:solidFill>
                </a:uFill>
                <a:latin typeface="+mj-lt"/>
                <a:ea typeface="Arial" panose="020B0604020202020204" pitchFamily="34" charset="0"/>
              </a:rPr>
              <a:t> </a:t>
            </a:r>
            <a:r>
              <a:rPr lang="en-US" sz="2800" b="1" dirty="0">
                <a:solidFill>
                  <a:schemeClr val="tx1">
                    <a:lumMod val="50000"/>
                    <a:lumOff val="50000"/>
                  </a:schemeClr>
                </a:solidFill>
                <a:effectLst/>
                <a:uFill>
                  <a:solidFill>
                    <a:srgbClr val="000000"/>
                  </a:solidFill>
                </a:uFill>
                <a:latin typeface="+mj-lt"/>
                <a:ea typeface="Arial" panose="020B0604020202020204" pitchFamily="34" charset="0"/>
              </a:rPr>
              <a:t>do</a:t>
            </a:r>
            <a:r>
              <a:rPr lang="en-US" sz="2800" b="1" dirty="0">
                <a:solidFill>
                  <a:schemeClr val="bg1"/>
                </a:solidFill>
                <a:effectLst/>
                <a:uFill>
                  <a:solidFill>
                    <a:srgbClr val="000000"/>
                  </a:solidFill>
                </a:uFill>
                <a:latin typeface="+mj-lt"/>
                <a:ea typeface="Arial" panose="020B0604020202020204" pitchFamily="34" charset="0"/>
              </a:rPr>
              <a:t> </a:t>
            </a:r>
            <a:r>
              <a:rPr lang="en-US" sz="2800" b="1" dirty="0">
                <a:solidFill>
                  <a:srgbClr val="7F7F7F"/>
                </a:solidFill>
                <a:effectLst/>
                <a:uFill>
                  <a:solidFill>
                    <a:srgbClr val="000000"/>
                  </a:solidFill>
                </a:uFill>
                <a:latin typeface="+mj-lt"/>
                <a:ea typeface="Arial" panose="020B0604020202020204" pitchFamily="34" charset="0"/>
              </a:rPr>
              <a:t>we need </a:t>
            </a:r>
            <a:r>
              <a:rPr lang="en-US" sz="2800" b="1" dirty="0">
                <a:solidFill>
                  <a:schemeClr val="bg1">
                    <a:lumMod val="50000"/>
                  </a:schemeClr>
                </a:solidFill>
                <a:effectLst/>
                <a:uFill>
                  <a:solidFill>
                    <a:srgbClr val="000000"/>
                  </a:solidFill>
                </a:uFill>
                <a:latin typeface="+mj-lt"/>
                <a:ea typeface="Arial" panose="020B0604020202020204" pitchFamily="34" charset="0"/>
              </a:rPr>
              <a:t>?</a:t>
            </a:r>
          </a:p>
        </p:txBody>
      </p:sp>
      <p:sp>
        <p:nvSpPr>
          <p:cNvPr id="16" name="TextBox 15">
            <a:extLst>
              <a:ext uri="{FF2B5EF4-FFF2-40B4-BE49-F238E27FC236}">
                <a16:creationId xmlns:a16="http://schemas.microsoft.com/office/drawing/2014/main" id="{C44EE9A2-2D99-47AD-BE6C-060CE3FE54E2}"/>
              </a:ext>
            </a:extLst>
          </p:cNvPr>
          <p:cNvSpPr txBox="1"/>
          <p:nvPr/>
        </p:nvSpPr>
        <p:spPr>
          <a:xfrm>
            <a:off x="466285" y="641055"/>
            <a:ext cx="4126523" cy="584775"/>
          </a:xfrm>
          <a:prstGeom prst="rect">
            <a:avLst/>
          </a:prstGeom>
          <a:noFill/>
        </p:spPr>
        <p:txBody>
          <a:bodyPr wrap="square" rtlCol="0">
            <a:spAutoFit/>
          </a:bodyPr>
          <a:lstStyle/>
          <a:p>
            <a:r>
              <a:rPr lang="en-US" sz="3200" b="1" dirty="0">
                <a:solidFill>
                  <a:schemeClr val="bg1"/>
                </a:solidFill>
                <a:effectLst/>
                <a:uFill>
                  <a:solidFill>
                    <a:srgbClr val="000000"/>
                  </a:solidFill>
                </a:uFill>
                <a:latin typeface="+mj-lt"/>
                <a:ea typeface="Arial" panose="020B0604020202020204" pitchFamily="34" charset="0"/>
              </a:rPr>
              <a:t>Content Road Map </a:t>
            </a:r>
            <a:r>
              <a:rPr lang="en-US" sz="3200" b="1" dirty="0">
                <a:solidFill>
                  <a:schemeClr val="bg1"/>
                </a:solidFill>
                <a:effectLst/>
                <a:latin typeface="+mj-lt"/>
                <a:ea typeface="Arial" panose="020B0604020202020204" pitchFamily="34" charset="0"/>
              </a:rPr>
              <a:t> </a:t>
            </a:r>
            <a:endParaRPr lang="en-US" sz="4400" b="1" dirty="0">
              <a:solidFill>
                <a:schemeClr val="bg1"/>
              </a:solidFill>
              <a:latin typeface="+mj-lt"/>
            </a:endParaRPr>
          </a:p>
        </p:txBody>
      </p:sp>
      <p:cxnSp>
        <p:nvCxnSpPr>
          <p:cNvPr id="17" name="Straight Connector 16">
            <a:extLst>
              <a:ext uri="{FF2B5EF4-FFF2-40B4-BE49-F238E27FC236}">
                <a16:creationId xmlns:a16="http://schemas.microsoft.com/office/drawing/2014/main" id="{85118D31-5DE3-46BC-AA2D-5E33AE261743}"/>
              </a:ext>
            </a:extLst>
          </p:cNvPr>
          <p:cNvCxnSpPr>
            <a:cxnSpLocks/>
          </p:cNvCxnSpPr>
          <p:nvPr/>
        </p:nvCxnSpPr>
        <p:spPr>
          <a:xfrm>
            <a:off x="1869743" y="1388306"/>
            <a:ext cx="166957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4C0D3D-E76B-402F-BF98-6290595B8E35}"/>
              </a:ext>
            </a:extLst>
          </p:cNvPr>
          <p:cNvSpPr txBox="1"/>
          <p:nvPr/>
        </p:nvSpPr>
        <p:spPr>
          <a:xfrm>
            <a:off x="571500" y="2314635"/>
            <a:ext cx="4846320" cy="797591"/>
          </a:xfrm>
          <a:prstGeom prst="rect">
            <a:avLst/>
          </a:prstGeom>
          <a:noFill/>
        </p:spPr>
        <p:txBody>
          <a:bodyPr wrap="square" rtlCol="0">
            <a:spAutoFit/>
          </a:bodyPr>
          <a:lstStyle/>
          <a:p>
            <a:pPr>
              <a:lnSpc>
                <a:spcPct val="150000"/>
              </a:lnSpc>
            </a:pPr>
            <a:r>
              <a:rPr lang="en-US" b="1" dirty="0">
                <a:solidFill>
                  <a:schemeClr val="bg1"/>
                </a:solidFill>
                <a:uFill>
                  <a:solidFill>
                    <a:srgbClr val="000000"/>
                  </a:solidFill>
                </a:uFill>
                <a:latin typeface="+mj-lt"/>
                <a:ea typeface="Arial" panose="020B0604020202020204" pitchFamily="34" charset="0"/>
              </a:rPr>
              <a:t>2) Research our HASHTAGS</a:t>
            </a:r>
          </a:p>
          <a:p>
            <a:pPr>
              <a:lnSpc>
                <a:spcPct val="150000"/>
              </a:lnSpc>
            </a:pPr>
            <a:r>
              <a:rPr lang="en-US" sz="1400" dirty="0">
                <a:solidFill>
                  <a:schemeClr val="bg1"/>
                </a:solidFill>
                <a:effectLst/>
                <a:uFill>
                  <a:solidFill>
                    <a:srgbClr val="000000"/>
                  </a:solidFill>
                </a:uFill>
                <a:latin typeface="+mj-lt"/>
                <a:ea typeface="Arial" panose="020B0604020202020204" pitchFamily="34" charset="0"/>
              </a:rPr>
              <a:t>Between 100 k – 2 millions views</a:t>
            </a:r>
          </a:p>
        </p:txBody>
      </p:sp>
      <p:sp>
        <p:nvSpPr>
          <p:cNvPr id="22" name="TextBox 21">
            <a:extLst>
              <a:ext uri="{FF2B5EF4-FFF2-40B4-BE49-F238E27FC236}">
                <a16:creationId xmlns:a16="http://schemas.microsoft.com/office/drawing/2014/main" id="{3FF09619-EAAE-4DC3-A4BB-1DE8F6483073}"/>
              </a:ext>
            </a:extLst>
          </p:cNvPr>
          <p:cNvSpPr txBox="1"/>
          <p:nvPr/>
        </p:nvSpPr>
        <p:spPr>
          <a:xfrm>
            <a:off x="571500" y="3233451"/>
            <a:ext cx="4846320" cy="1443921"/>
          </a:xfrm>
          <a:prstGeom prst="rect">
            <a:avLst/>
          </a:prstGeom>
          <a:noFill/>
        </p:spPr>
        <p:txBody>
          <a:bodyPr wrap="square" rtlCol="0">
            <a:spAutoFit/>
          </a:bodyPr>
          <a:lstStyle/>
          <a:p>
            <a:pPr>
              <a:lnSpc>
                <a:spcPct val="150000"/>
              </a:lnSpc>
            </a:pPr>
            <a:r>
              <a:rPr lang="en-US" b="1" dirty="0">
                <a:solidFill>
                  <a:schemeClr val="bg1"/>
                </a:solidFill>
                <a:uFill>
                  <a:solidFill>
                    <a:srgbClr val="000000"/>
                  </a:solidFill>
                </a:uFill>
                <a:latin typeface="+mj-lt"/>
                <a:ea typeface="Arial" panose="020B0604020202020204" pitchFamily="34" charset="0"/>
              </a:rPr>
              <a:t>3) Publication Schedule</a:t>
            </a:r>
          </a:p>
          <a:p>
            <a:pPr>
              <a:lnSpc>
                <a:spcPct val="150000"/>
              </a:lnSpc>
            </a:pPr>
            <a:r>
              <a:rPr lang="en-US" sz="1400" dirty="0">
                <a:solidFill>
                  <a:schemeClr val="bg1"/>
                </a:solidFill>
                <a:uFill>
                  <a:solidFill>
                    <a:srgbClr val="000000"/>
                  </a:solidFill>
                </a:uFill>
                <a:latin typeface="+mj-lt"/>
                <a:ea typeface="Arial" panose="020B0604020202020204" pitchFamily="34" charset="0"/>
              </a:rPr>
              <a:t>Posting 2-3 videos per week on </a:t>
            </a:r>
            <a:r>
              <a:rPr lang="en-US" sz="1400" dirty="0" err="1">
                <a:solidFill>
                  <a:schemeClr val="bg1"/>
                </a:solidFill>
                <a:uFill>
                  <a:solidFill>
                    <a:srgbClr val="000000"/>
                  </a:solidFill>
                </a:uFill>
                <a:latin typeface="+mj-lt"/>
                <a:ea typeface="Arial" panose="020B0604020202020204" pitchFamily="34" charset="0"/>
              </a:rPr>
              <a:t>tiktok</a:t>
            </a:r>
            <a:r>
              <a:rPr lang="en-US" sz="1400" dirty="0">
                <a:solidFill>
                  <a:schemeClr val="bg1"/>
                </a:solidFill>
                <a:uFill>
                  <a:solidFill>
                    <a:srgbClr val="000000"/>
                  </a:solidFill>
                </a:uFill>
                <a:latin typeface="+mj-lt"/>
                <a:ea typeface="Arial" panose="020B0604020202020204" pitchFamily="34" charset="0"/>
              </a:rPr>
              <a:t> and </a:t>
            </a:r>
            <a:r>
              <a:rPr lang="en-US" sz="1400" dirty="0" err="1">
                <a:solidFill>
                  <a:schemeClr val="bg1"/>
                </a:solidFill>
                <a:uFill>
                  <a:solidFill>
                    <a:srgbClr val="000000"/>
                  </a:solidFill>
                </a:uFill>
                <a:latin typeface="+mj-lt"/>
                <a:ea typeface="Arial" panose="020B0604020202020204" pitchFamily="34" charset="0"/>
              </a:rPr>
              <a:t>insta</a:t>
            </a:r>
            <a:r>
              <a:rPr lang="en-US" sz="1400" dirty="0">
                <a:solidFill>
                  <a:schemeClr val="bg1"/>
                </a:solidFill>
                <a:uFill>
                  <a:solidFill>
                    <a:srgbClr val="000000"/>
                  </a:solidFill>
                </a:uFill>
                <a:latin typeface="+mj-lt"/>
                <a:ea typeface="Arial" panose="020B0604020202020204" pitchFamily="34" charset="0"/>
              </a:rPr>
              <a:t> reel</a:t>
            </a:r>
          </a:p>
          <a:p>
            <a:pPr>
              <a:lnSpc>
                <a:spcPct val="150000"/>
              </a:lnSpc>
            </a:pPr>
            <a:r>
              <a:rPr lang="en-US" sz="1400" dirty="0">
                <a:solidFill>
                  <a:schemeClr val="bg1"/>
                </a:solidFill>
                <a:effectLst/>
                <a:uFill>
                  <a:solidFill>
                    <a:srgbClr val="000000"/>
                  </a:solidFill>
                </a:uFill>
                <a:latin typeface="+mj-lt"/>
                <a:ea typeface="Arial" panose="020B0604020202020204" pitchFamily="34" charset="0"/>
              </a:rPr>
              <a:t>Daily Stories on </a:t>
            </a:r>
            <a:r>
              <a:rPr lang="en-US" sz="1400" dirty="0" err="1">
                <a:solidFill>
                  <a:schemeClr val="bg1"/>
                </a:solidFill>
                <a:effectLst/>
                <a:uFill>
                  <a:solidFill>
                    <a:srgbClr val="000000"/>
                  </a:solidFill>
                </a:uFill>
                <a:latin typeface="+mj-lt"/>
                <a:ea typeface="Arial" panose="020B0604020202020204" pitchFamily="34" charset="0"/>
              </a:rPr>
              <a:t>insta</a:t>
            </a:r>
            <a:r>
              <a:rPr lang="en-US" sz="1400" dirty="0">
                <a:solidFill>
                  <a:schemeClr val="bg1"/>
                </a:solidFill>
                <a:effectLst/>
                <a:uFill>
                  <a:solidFill>
                    <a:srgbClr val="000000"/>
                  </a:solidFill>
                </a:uFill>
                <a:latin typeface="+mj-lt"/>
                <a:ea typeface="Arial" panose="020B0604020202020204" pitchFamily="34" charset="0"/>
              </a:rPr>
              <a:t>/fb</a:t>
            </a:r>
          </a:p>
          <a:p>
            <a:pPr>
              <a:lnSpc>
                <a:spcPct val="150000"/>
              </a:lnSpc>
            </a:pPr>
            <a:r>
              <a:rPr lang="en-US" sz="1400" dirty="0">
                <a:solidFill>
                  <a:schemeClr val="bg1"/>
                </a:solidFill>
                <a:uFill>
                  <a:solidFill>
                    <a:srgbClr val="000000"/>
                  </a:solidFill>
                </a:uFill>
                <a:latin typeface="+mj-lt"/>
                <a:ea typeface="Arial" panose="020B0604020202020204" pitchFamily="34" charset="0"/>
              </a:rPr>
              <a:t>Monthly videos on </a:t>
            </a:r>
            <a:r>
              <a:rPr lang="en-US" sz="1400" dirty="0" err="1">
                <a:solidFill>
                  <a:schemeClr val="bg1"/>
                </a:solidFill>
                <a:uFill>
                  <a:solidFill>
                    <a:srgbClr val="000000"/>
                  </a:solidFill>
                </a:uFill>
                <a:latin typeface="+mj-lt"/>
                <a:ea typeface="Arial" panose="020B0604020202020204" pitchFamily="34" charset="0"/>
              </a:rPr>
              <a:t>insta</a:t>
            </a:r>
            <a:r>
              <a:rPr lang="en-US" sz="1400" dirty="0">
                <a:solidFill>
                  <a:schemeClr val="bg1"/>
                </a:solidFill>
                <a:uFill>
                  <a:solidFill>
                    <a:srgbClr val="000000"/>
                  </a:solidFill>
                </a:uFill>
                <a:latin typeface="+mj-lt"/>
                <a:ea typeface="Arial" panose="020B0604020202020204" pitchFamily="34" charset="0"/>
              </a:rPr>
              <a:t>/fb ( campaign uses )</a:t>
            </a:r>
            <a:endParaRPr lang="en-US" sz="1400" dirty="0">
              <a:solidFill>
                <a:schemeClr val="bg1"/>
              </a:solidFill>
              <a:effectLst/>
              <a:uFill>
                <a:solidFill>
                  <a:srgbClr val="000000"/>
                </a:solidFill>
              </a:uFill>
              <a:latin typeface="+mj-lt"/>
              <a:ea typeface="Arial" panose="020B0604020202020204" pitchFamily="34" charset="0"/>
            </a:endParaRPr>
          </a:p>
        </p:txBody>
      </p:sp>
      <p:sp>
        <p:nvSpPr>
          <p:cNvPr id="23" name="TextBox 22">
            <a:extLst>
              <a:ext uri="{FF2B5EF4-FFF2-40B4-BE49-F238E27FC236}">
                <a16:creationId xmlns:a16="http://schemas.microsoft.com/office/drawing/2014/main" id="{FC611221-5E92-4524-9A42-3477F8709A35}"/>
              </a:ext>
            </a:extLst>
          </p:cNvPr>
          <p:cNvSpPr txBox="1"/>
          <p:nvPr/>
        </p:nvSpPr>
        <p:spPr>
          <a:xfrm>
            <a:off x="571500" y="4798597"/>
            <a:ext cx="4846320" cy="1767087"/>
          </a:xfrm>
          <a:prstGeom prst="rect">
            <a:avLst/>
          </a:prstGeom>
          <a:noFill/>
        </p:spPr>
        <p:txBody>
          <a:bodyPr wrap="square" rtlCol="0">
            <a:spAutoFit/>
          </a:bodyPr>
          <a:lstStyle/>
          <a:p>
            <a:pPr>
              <a:lnSpc>
                <a:spcPct val="150000"/>
              </a:lnSpc>
            </a:pPr>
            <a:r>
              <a:rPr lang="en-US" b="1" dirty="0">
                <a:solidFill>
                  <a:schemeClr val="bg1"/>
                </a:solidFill>
                <a:uFill>
                  <a:solidFill>
                    <a:srgbClr val="000000"/>
                  </a:solidFill>
                </a:uFill>
                <a:latin typeface="+mj-lt"/>
                <a:ea typeface="Arial" panose="020B0604020202020204" pitchFamily="34" charset="0"/>
              </a:rPr>
              <a:t>4) Account Authority</a:t>
            </a:r>
          </a:p>
          <a:p>
            <a:pPr>
              <a:lnSpc>
                <a:spcPct val="150000"/>
              </a:lnSpc>
            </a:pPr>
            <a:r>
              <a:rPr lang="en-US" sz="1400" dirty="0">
                <a:solidFill>
                  <a:schemeClr val="bg1"/>
                </a:solidFill>
                <a:effectLst/>
                <a:uFill>
                  <a:solidFill>
                    <a:srgbClr val="000000"/>
                  </a:solidFill>
                </a:uFill>
                <a:latin typeface="+mj-lt"/>
                <a:ea typeface="Arial" panose="020B0604020202020204" pitchFamily="34" charset="0"/>
              </a:rPr>
              <a:t>The </a:t>
            </a:r>
            <a:r>
              <a:rPr lang="en-US" sz="1400" dirty="0">
                <a:solidFill>
                  <a:schemeClr val="bg1"/>
                </a:solidFill>
                <a:uFill>
                  <a:solidFill>
                    <a:srgbClr val="000000"/>
                  </a:solidFill>
                </a:uFill>
                <a:latin typeface="+mj-lt"/>
                <a:ea typeface="Arial" panose="020B0604020202020204" pitchFamily="34" charset="0"/>
              </a:rPr>
              <a:t>platform’s algorithm</a:t>
            </a:r>
            <a:r>
              <a:rPr lang="en-US" sz="1400" dirty="0">
                <a:solidFill>
                  <a:schemeClr val="bg1"/>
                </a:solidFill>
                <a:effectLst/>
                <a:uFill>
                  <a:solidFill>
                    <a:srgbClr val="000000"/>
                  </a:solidFill>
                </a:uFill>
                <a:latin typeface="+mj-lt"/>
                <a:ea typeface="Arial" panose="020B0604020202020204" pitchFamily="34" charset="0"/>
              </a:rPr>
              <a:t> highly affects the profile by:</a:t>
            </a:r>
          </a:p>
          <a:p>
            <a:pPr marL="285750" indent="-285750">
              <a:lnSpc>
                <a:spcPct val="150000"/>
              </a:lnSpc>
              <a:buFont typeface="Arial" panose="020B0604020202020204" pitchFamily="34" charset="0"/>
              <a:buChar char="•"/>
            </a:pPr>
            <a:r>
              <a:rPr lang="en-US" sz="1400" dirty="0">
                <a:solidFill>
                  <a:schemeClr val="bg1"/>
                </a:solidFill>
                <a:uFill>
                  <a:solidFill>
                    <a:srgbClr val="000000"/>
                  </a:solidFill>
                </a:uFill>
                <a:latin typeface="+mj-lt"/>
                <a:ea typeface="Arial" panose="020B0604020202020204" pitchFamily="34" charset="0"/>
              </a:rPr>
              <a:t>The first five videos</a:t>
            </a:r>
          </a:p>
          <a:p>
            <a:pPr marL="285750" indent="-285750">
              <a:lnSpc>
                <a:spcPct val="150000"/>
              </a:lnSpc>
              <a:buFont typeface="Arial" panose="020B0604020202020204" pitchFamily="34" charset="0"/>
              <a:buChar char="•"/>
            </a:pPr>
            <a:r>
              <a:rPr lang="en-US" sz="1400" dirty="0">
                <a:solidFill>
                  <a:schemeClr val="bg1"/>
                </a:solidFill>
                <a:uFill>
                  <a:solidFill>
                    <a:srgbClr val="000000"/>
                  </a:solidFill>
                </a:uFill>
                <a:latin typeface="+mj-lt"/>
                <a:ea typeface="Arial" panose="020B0604020202020204" pitchFamily="34" charset="0"/>
              </a:rPr>
              <a:t>Theme uniformity and consistency</a:t>
            </a:r>
          </a:p>
          <a:p>
            <a:pPr marL="285750" indent="-285750">
              <a:lnSpc>
                <a:spcPct val="150000"/>
              </a:lnSpc>
              <a:buFont typeface="Arial" panose="020B0604020202020204" pitchFamily="34" charset="0"/>
              <a:buChar char="•"/>
            </a:pPr>
            <a:r>
              <a:rPr lang="en-US" sz="1400" dirty="0">
                <a:solidFill>
                  <a:schemeClr val="bg1"/>
                </a:solidFill>
                <a:effectLst/>
                <a:uFill>
                  <a:solidFill>
                    <a:srgbClr val="000000"/>
                  </a:solidFill>
                </a:uFill>
                <a:latin typeface="+mj-lt"/>
                <a:ea typeface="Arial" panose="020B0604020202020204" pitchFamily="34" charset="0"/>
              </a:rPr>
              <a:t>View tiers (Engagement, video loop…)</a:t>
            </a:r>
          </a:p>
        </p:txBody>
      </p:sp>
    </p:spTree>
    <p:extLst>
      <p:ext uri="{BB962C8B-B14F-4D97-AF65-F5344CB8AC3E}">
        <p14:creationId xmlns:p14="http://schemas.microsoft.com/office/powerpoint/2010/main" val="12864014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800"/>
                                        <p:tgtEl>
                                          <p:spTgt spid="13"/>
                                        </p:tgtEl>
                                      </p:cBhvr>
                                    </p:animEffect>
                                  </p:childTnLst>
                                </p:cTn>
                              </p:par>
                              <p:par>
                                <p:cTn id="8" presetID="26" presetClass="emph" presetSubtype="0" fill="hold" grpId="2"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par>
                          <p:cTn id="11" fill="hold">
                            <p:stCondLst>
                              <p:cond delay="1800"/>
                            </p:stCondLst>
                            <p:childTnLst>
                              <p:par>
                                <p:cTn id="12" presetID="8" presetClass="emph" presetSubtype="0" fill="hold" grpId="1" nodeType="afterEffect">
                                  <p:stCondLst>
                                    <p:cond delay="0"/>
                                  </p:stCondLst>
                                  <p:childTnLst>
                                    <p:animRot by="5400000">
                                      <p:cBhvr>
                                        <p:cTn id="13" dur="1000" fill="hold"/>
                                        <p:tgtEl>
                                          <p:spTgt spid="13"/>
                                        </p:tgtEl>
                                        <p:attrNameLst>
                                          <p:attrName>r</p:attrName>
                                        </p:attrNameLst>
                                      </p:cBhvr>
                                    </p:animRot>
                                  </p:childTnLst>
                                </p:cTn>
                              </p:par>
                            </p:childTnLst>
                          </p:cTn>
                        </p:par>
                        <p:par>
                          <p:cTn id="14" fill="hold">
                            <p:stCondLst>
                              <p:cond delay="2800"/>
                            </p:stCondLst>
                            <p:childTnLst>
                              <p:par>
                                <p:cTn id="15" presetID="10" presetClass="entr" presetSubtype="0" fill="hold" nodeType="after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par>
                          <p:cTn id="18" fill="hold">
                            <p:stCondLst>
                              <p:cond delay="3300"/>
                            </p:stCondLst>
                            <p:childTnLst>
                              <p:par>
                                <p:cTn id="19" presetID="10" presetClass="exit" presetSubtype="0" fill="hold" grpId="3" nodeType="after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3" presetClass="emph" presetSubtype="2" fill="hold" grpId="3" nodeType="withEffect">
                                  <p:stCondLst>
                                    <p:cond delay="0"/>
                                  </p:stCondLst>
                                  <p:childTnLst>
                                    <p:animClr clrSpc="rgb" dir="cw">
                                      <p:cBhvr override="childStyle">
                                        <p:cTn id="23" dur="2000" fill="hold"/>
                                        <p:tgtEl>
                                          <p:spTgt spid="19">
                                            <p:txEl>
                                              <p:pRg st="0" end="0"/>
                                            </p:txEl>
                                          </p:spTgt>
                                        </p:tgtEl>
                                        <p:attrNameLst>
                                          <p:attrName>style.color</p:attrName>
                                        </p:attrNameLst>
                                      </p:cBhvr>
                                      <p:to>
                                        <a:srgbClr val="993300"/>
                                      </p:to>
                                    </p:animClr>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3" build="allAtOnce"/>
      <p:bldP spid="13" grpId="0"/>
      <p:bldP spid="13" grpId="1"/>
      <p:bldP spid="13" grpId="2"/>
      <p:bldP spid="13" grpId="3"/>
      <p:bldP spid="15"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5764530" y="0"/>
            <a:ext cx="6427470" cy="6858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AE5570-995D-4BBF-95A8-4CE9D9B616DE}"/>
              </a:ext>
            </a:extLst>
          </p:cNvPr>
          <p:cNvSpPr txBox="1"/>
          <p:nvPr/>
        </p:nvSpPr>
        <p:spPr>
          <a:xfrm>
            <a:off x="463538" y="3969678"/>
            <a:ext cx="5060120" cy="2062103"/>
          </a:xfrm>
          <a:prstGeom prst="rect">
            <a:avLst/>
          </a:prstGeom>
          <a:noFill/>
        </p:spPr>
        <p:txBody>
          <a:bodyPr wrap="square" rtlCol="0">
            <a:spAutoFit/>
          </a:bodyPr>
          <a:lstStyle/>
          <a:p>
            <a:pPr>
              <a:lnSpc>
                <a:spcPct val="200000"/>
              </a:lnSpc>
            </a:pPr>
            <a:r>
              <a:rPr lang="en-US" sz="1600" i="1" dirty="0">
                <a:solidFill>
                  <a:schemeClr val="bg1"/>
                </a:solidFill>
                <a:uFill>
                  <a:solidFill>
                    <a:srgbClr val="000000"/>
                  </a:solidFill>
                </a:uFill>
                <a:latin typeface="+mj-lt"/>
                <a:ea typeface="Arial" panose="020B0604020202020204" pitchFamily="34" charset="0"/>
              </a:rPr>
              <a:t>Image quality is important to attract the audience with magnificent shots and to beautifully express the details of any given villa during day and night. (In low light and high light conditions)</a:t>
            </a:r>
          </a:p>
        </p:txBody>
      </p:sp>
      <p:pic>
        <p:nvPicPr>
          <p:cNvPr id="16" name="Picture 15">
            <a:extLst>
              <a:ext uri="{FF2B5EF4-FFF2-40B4-BE49-F238E27FC236}">
                <a16:creationId xmlns:a16="http://schemas.microsoft.com/office/drawing/2014/main" id="{2A3A16AD-B560-4E57-A86D-6FE22C890B73}"/>
              </a:ext>
            </a:extLst>
          </p:cNvPr>
          <p:cNvPicPr>
            <a:picLocks noChangeAspect="1"/>
          </p:cNvPicPr>
          <p:nvPr/>
        </p:nvPicPr>
        <p:blipFill>
          <a:blip r:embed="rId2">
            <a:extLst>
              <a:ext uri="{28A0092B-C50C-407E-A947-70E740481C1C}">
                <a14:useLocalDpi xmlns:a14="http://schemas.microsoft.com/office/drawing/2010/main" val="0"/>
              </a:ext>
            </a:extLst>
          </a:blip>
          <a:srcRect l="15" r="15"/>
          <a:stretch/>
        </p:blipFill>
        <p:spPr>
          <a:xfrm>
            <a:off x="6317054" y="1225830"/>
            <a:ext cx="5307990" cy="3621877"/>
          </a:xfrm>
          <a:prstGeom prst="roundRect">
            <a:avLst>
              <a:gd name="adj" fmla="val 8594"/>
            </a:avLst>
          </a:prstGeom>
          <a:solidFill>
            <a:srgbClr val="FFFFFF">
              <a:shade val="85000"/>
            </a:srgbClr>
          </a:solidFill>
          <a:ln>
            <a:noFill/>
          </a:ln>
          <a:effectLst/>
        </p:spPr>
      </p:pic>
      <p:sp>
        <p:nvSpPr>
          <p:cNvPr id="21" name="TextBox 20">
            <a:extLst>
              <a:ext uri="{FF2B5EF4-FFF2-40B4-BE49-F238E27FC236}">
                <a16:creationId xmlns:a16="http://schemas.microsoft.com/office/drawing/2014/main" id="{62E37E46-C68B-48CA-AE3C-2000227C13DD}"/>
              </a:ext>
            </a:extLst>
          </p:cNvPr>
          <p:cNvSpPr txBox="1"/>
          <p:nvPr/>
        </p:nvSpPr>
        <p:spPr>
          <a:xfrm>
            <a:off x="421617" y="1631484"/>
            <a:ext cx="5307989" cy="199311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i="1" dirty="0">
                <a:solidFill>
                  <a:schemeClr val="bg1"/>
                </a:solidFill>
                <a:uFill>
                  <a:solidFill>
                    <a:srgbClr val="000000"/>
                  </a:solidFill>
                </a:uFill>
                <a:latin typeface="+mj-lt"/>
                <a:ea typeface="Arial" panose="020B0604020202020204" pitchFamily="34" charset="0"/>
              </a:rPr>
              <a:t>Preserving consistency for each platform</a:t>
            </a:r>
          </a:p>
          <a:p>
            <a:pPr marL="285750" indent="-285750">
              <a:lnSpc>
                <a:spcPct val="200000"/>
              </a:lnSpc>
              <a:buFont typeface="Arial" panose="020B0604020202020204" pitchFamily="34" charset="0"/>
              <a:buChar char="•"/>
            </a:pPr>
            <a:r>
              <a:rPr lang="en-US" sz="1600" i="1" dirty="0">
                <a:solidFill>
                  <a:schemeClr val="bg1"/>
                </a:solidFill>
                <a:uFill>
                  <a:solidFill>
                    <a:srgbClr val="000000"/>
                  </a:solidFill>
                </a:uFill>
                <a:latin typeface="+mj-lt"/>
                <a:ea typeface="Arial" panose="020B0604020202020204" pitchFamily="34" charset="0"/>
              </a:rPr>
              <a:t>Picking the right time for posting</a:t>
            </a:r>
          </a:p>
          <a:p>
            <a:pPr marL="285750" indent="-285750">
              <a:lnSpc>
                <a:spcPct val="200000"/>
              </a:lnSpc>
              <a:buFont typeface="Arial" panose="020B0604020202020204" pitchFamily="34" charset="0"/>
              <a:buChar char="•"/>
            </a:pPr>
            <a:r>
              <a:rPr lang="en-US" sz="1600" i="1" dirty="0">
                <a:solidFill>
                  <a:schemeClr val="bg1"/>
                </a:solidFill>
                <a:uFill>
                  <a:solidFill>
                    <a:srgbClr val="000000"/>
                  </a:solidFill>
                </a:uFill>
                <a:latin typeface="+mj-lt"/>
                <a:ea typeface="Arial" panose="020B0604020202020204" pitchFamily="34" charset="0"/>
              </a:rPr>
              <a:t>Posting daily stories to keep the accounts active</a:t>
            </a:r>
          </a:p>
          <a:p>
            <a:pPr marL="285750" indent="-285750">
              <a:lnSpc>
                <a:spcPct val="200000"/>
              </a:lnSpc>
              <a:buFont typeface="Arial" panose="020B0604020202020204" pitchFamily="34" charset="0"/>
              <a:buChar char="•"/>
            </a:pPr>
            <a:endParaRPr lang="en-US" sz="1600" i="1" dirty="0">
              <a:solidFill>
                <a:schemeClr val="bg1"/>
              </a:solidFill>
              <a:uFill>
                <a:solidFill>
                  <a:srgbClr val="000000"/>
                </a:solidFill>
              </a:uFill>
              <a:latin typeface="+mj-lt"/>
              <a:ea typeface="Arial" panose="020B0604020202020204" pitchFamily="34" charset="0"/>
            </a:endParaRPr>
          </a:p>
        </p:txBody>
      </p:sp>
      <p:sp>
        <p:nvSpPr>
          <p:cNvPr id="9" name="TextBox 8">
            <a:extLst>
              <a:ext uri="{FF2B5EF4-FFF2-40B4-BE49-F238E27FC236}">
                <a16:creationId xmlns:a16="http://schemas.microsoft.com/office/drawing/2014/main" id="{9B13F3B7-EDB1-464C-B212-D5F6DA98B322}"/>
              </a:ext>
            </a:extLst>
          </p:cNvPr>
          <p:cNvSpPr txBox="1"/>
          <p:nvPr/>
        </p:nvSpPr>
        <p:spPr>
          <a:xfrm>
            <a:off x="466285" y="641055"/>
            <a:ext cx="4126523" cy="584775"/>
          </a:xfrm>
          <a:prstGeom prst="rect">
            <a:avLst/>
          </a:prstGeom>
          <a:noFill/>
        </p:spPr>
        <p:txBody>
          <a:bodyPr wrap="square" rtlCol="0">
            <a:spAutoFit/>
          </a:bodyPr>
          <a:lstStyle/>
          <a:p>
            <a:r>
              <a:rPr lang="en-US" sz="3200" b="1" spc="300" dirty="0">
                <a:solidFill>
                  <a:schemeClr val="bg1"/>
                </a:solidFill>
                <a:effectLst/>
                <a:uFill>
                  <a:solidFill>
                    <a:srgbClr val="000000"/>
                  </a:solidFill>
                </a:uFill>
                <a:latin typeface="+mj-lt"/>
                <a:ea typeface="Arial" panose="020B0604020202020204" pitchFamily="34" charset="0"/>
              </a:rPr>
              <a:t>Account Quality</a:t>
            </a:r>
            <a:endParaRPr lang="en-US" sz="4400" b="1" spc="300" dirty="0">
              <a:solidFill>
                <a:schemeClr val="bg1"/>
              </a:solidFill>
              <a:latin typeface="+mj-lt"/>
            </a:endParaRPr>
          </a:p>
        </p:txBody>
      </p:sp>
      <p:cxnSp>
        <p:nvCxnSpPr>
          <p:cNvPr id="10" name="Straight Connector 9">
            <a:extLst>
              <a:ext uri="{FF2B5EF4-FFF2-40B4-BE49-F238E27FC236}">
                <a16:creationId xmlns:a16="http://schemas.microsoft.com/office/drawing/2014/main" id="{0CB3025A-B0F2-4791-913F-B64A648A8713}"/>
              </a:ext>
            </a:extLst>
          </p:cNvPr>
          <p:cNvCxnSpPr>
            <a:cxnSpLocks/>
          </p:cNvCxnSpPr>
          <p:nvPr/>
        </p:nvCxnSpPr>
        <p:spPr>
          <a:xfrm>
            <a:off x="2224454" y="1388306"/>
            <a:ext cx="13935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0B464FB-6B86-4516-88A0-0CB48D20AE0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5" r="9888" b="6413"/>
          <a:stretch/>
        </p:blipFill>
        <p:spPr>
          <a:xfrm>
            <a:off x="6798798" y="2272502"/>
            <a:ext cx="4971585" cy="3394353"/>
          </a:xfrm>
          <a:prstGeom prst="roundRect">
            <a:avLst>
              <a:gd name="adj" fmla="val 8594"/>
            </a:avLst>
          </a:prstGeom>
          <a:solidFill>
            <a:srgbClr val="FFFFFF">
              <a:shade val="85000"/>
            </a:srgbClr>
          </a:solidFill>
          <a:ln>
            <a:noFill/>
          </a:ln>
          <a:effectLst/>
        </p:spPr>
      </p:pic>
      <p:pic>
        <p:nvPicPr>
          <p:cNvPr id="11" name="Picture 10">
            <a:extLst>
              <a:ext uri="{FF2B5EF4-FFF2-40B4-BE49-F238E27FC236}">
                <a16:creationId xmlns:a16="http://schemas.microsoft.com/office/drawing/2014/main" id="{0A91DE88-4E87-4E75-96A6-A91F22E4820C}"/>
              </a:ext>
            </a:extLst>
          </p:cNvPr>
          <p:cNvPicPr>
            <a:picLocks noChangeAspect="1"/>
          </p:cNvPicPr>
          <p:nvPr/>
        </p:nvPicPr>
        <p:blipFill>
          <a:blip r:embed="rId4">
            <a:extLst>
              <a:ext uri="{28A0092B-C50C-407E-A947-70E740481C1C}">
                <a14:useLocalDpi xmlns:a14="http://schemas.microsoft.com/office/drawing/2010/main" val="0"/>
              </a:ext>
            </a:extLst>
          </a:blip>
          <a:srcRect l="8806" r="8806"/>
          <a:stretch/>
        </p:blipFill>
        <p:spPr>
          <a:xfrm>
            <a:off x="7113686" y="2691555"/>
            <a:ext cx="4953467" cy="338198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38908969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9" presetClass="emph" presetSubtype="0" grpId="0" nodeType="withEffect">
                                  <p:stCondLst>
                                    <p:cond delay="0"/>
                                  </p:stCondLst>
                                  <p:endCondLst>
                                    <p:cond evt="onNext" delay="0">
                                      <p:tgtEl>
                                        <p:sldTgt/>
                                      </p:tgtEl>
                                    </p:cond>
                                  </p:endCondLst>
                                  <p:childTnLst>
                                    <p:set>
                                      <p:cBhvr>
                                        <p:cTn id="24" dur="indefinite"/>
                                        <p:tgtEl>
                                          <p:spTgt spid="21">
                                            <p:txEl>
                                              <p:pRg st="2" end="2"/>
                                            </p:txEl>
                                          </p:spTgt>
                                        </p:tgtEl>
                                        <p:attrNameLst>
                                          <p:attrName>style.opacity</p:attrName>
                                        </p:attrNameLst>
                                      </p:cBhvr>
                                      <p:to>
                                        <p:strVal val="0.25"/>
                                      </p:to>
                                    </p:set>
                                    <p:animEffect filter="image" prLst="opacity: 0.25">
                                      <p:cBhvr rctx="IE">
                                        <p:cTn id="25" dur="indefinite"/>
                                        <p:tgtEl>
                                          <p:spTgt spid="21">
                                            <p:txEl>
                                              <p:pRg st="2" end="2"/>
                                            </p:txEl>
                                          </p:spTgt>
                                        </p:tgtEl>
                                      </p:cBhvr>
                                    </p:animEffect>
                                  </p:childTnLst>
                                </p:cTn>
                              </p:par>
                              <p:par>
                                <p:cTn id="26" presetID="9" presetClass="emph" presetSubtype="0" grpId="0" nodeType="withEffect">
                                  <p:stCondLst>
                                    <p:cond delay="0"/>
                                  </p:stCondLst>
                                  <p:endCondLst>
                                    <p:cond evt="onNext" delay="0">
                                      <p:tgtEl>
                                        <p:sldTgt/>
                                      </p:tgtEl>
                                    </p:cond>
                                  </p:endCondLst>
                                  <p:childTnLst>
                                    <p:set>
                                      <p:cBhvr>
                                        <p:cTn id="27" dur="indefinite"/>
                                        <p:tgtEl>
                                          <p:spTgt spid="21">
                                            <p:txEl>
                                              <p:pRg st="1" end="1"/>
                                            </p:txEl>
                                          </p:spTgt>
                                        </p:tgtEl>
                                        <p:attrNameLst>
                                          <p:attrName>style.opacity</p:attrName>
                                        </p:attrNameLst>
                                      </p:cBhvr>
                                      <p:to>
                                        <p:strVal val="0.25"/>
                                      </p:to>
                                    </p:set>
                                    <p:animEffect filter="image" prLst="opacity: 0.25">
                                      <p:cBhvr rctx="IE">
                                        <p:cTn id="28" dur="indefinite"/>
                                        <p:tgtEl>
                                          <p:spTgt spid="21">
                                            <p:txEl>
                                              <p:pRg st="1" end="1"/>
                                            </p:txEl>
                                          </p:spTgt>
                                        </p:tgtEl>
                                      </p:cBhvr>
                                    </p:animEffect>
                                  </p:childTnLst>
                                </p:cTn>
                              </p:par>
                              <p:par>
                                <p:cTn id="29" presetID="9" presetClass="emph" presetSubtype="0" grpId="0" nodeType="withEffect">
                                  <p:stCondLst>
                                    <p:cond delay="0"/>
                                  </p:stCondLst>
                                  <p:endCondLst>
                                    <p:cond evt="onNext" delay="0">
                                      <p:tgtEl>
                                        <p:sldTgt/>
                                      </p:tgtEl>
                                    </p:cond>
                                  </p:endCondLst>
                                  <p:childTnLst>
                                    <p:set>
                                      <p:cBhvr>
                                        <p:cTn id="30" dur="indefinite"/>
                                        <p:tgtEl>
                                          <p:spTgt spid="21">
                                            <p:txEl>
                                              <p:pRg st="0" end="0"/>
                                            </p:txEl>
                                          </p:spTgt>
                                        </p:tgtEl>
                                        <p:attrNameLst>
                                          <p:attrName>style.opacity</p:attrName>
                                        </p:attrNameLst>
                                      </p:cBhvr>
                                      <p:to>
                                        <p:strVal val="0.25"/>
                                      </p:to>
                                    </p:set>
                                    <p:animEffect filter="image" prLst="opacity: 0.25">
                                      <p:cBhvr rctx="IE">
                                        <p:cTn id="31" dur="indefinite"/>
                                        <p:tgtEl>
                                          <p:spTgt spid="21">
                                            <p:txEl>
                                              <p:pRg st="0" end="0"/>
                                            </p:txEl>
                                          </p:spTgt>
                                        </p:tgtEl>
                                      </p:cBhvr>
                                    </p:animEffect>
                                  </p:childTnLst>
                                </p:cTn>
                              </p:par>
                              <p:par>
                                <p:cTn id="32" presetID="42"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build="allAtOnce" rev="1"/>
      <p:bldP spid="21" grpId="1"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418</TotalTime>
  <Words>514</Words>
  <Application>Microsoft Office PowerPoint</Application>
  <PresentationFormat>Widescreen</PresentationFormat>
  <Paragraphs>112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Microsoft YaHei Light</vt:lpstr>
      <vt:lpstr>Yu Gothic UI Light</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YOBITO</dc:creator>
  <cp:lastModifiedBy>RAZOV-PC</cp:lastModifiedBy>
  <cp:revision>539</cp:revision>
  <dcterms:created xsi:type="dcterms:W3CDTF">2021-08-26T20:37:33Z</dcterms:created>
  <dcterms:modified xsi:type="dcterms:W3CDTF">2022-03-16T14:14:25Z</dcterms:modified>
</cp:coreProperties>
</file>